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6"/>
  </p:notesMasterIdLst>
  <p:sldIdLst>
    <p:sldId id="344" r:id="rId3"/>
    <p:sldId id="394" r:id="rId4"/>
    <p:sldId id="408" r:id="rId5"/>
    <p:sldId id="400" r:id="rId6"/>
    <p:sldId id="355" r:id="rId7"/>
    <p:sldId id="412" r:id="rId8"/>
    <p:sldId id="357" r:id="rId9"/>
    <p:sldId id="359" r:id="rId10"/>
    <p:sldId id="414" r:id="rId11"/>
    <p:sldId id="395" r:id="rId12"/>
    <p:sldId id="402" r:id="rId13"/>
    <p:sldId id="410" r:id="rId14"/>
    <p:sldId id="405" r:id="rId15"/>
    <p:sldId id="387" r:id="rId16"/>
    <p:sldId id="388" r:id="rId17"/>
    <p:sldId id="389" r:id="rId18"/>
    <p:sldId id="403" r:id="rId19"/>
    <p:sldId id="406" r:id="rId20"/>
    <p:sldId id="391" r:id="rId21"/>
    <p:sldId id="392" r:id="rId22"/>
    <p:sldId id="416" r:id="rId23"/>
    <p:sldId id="415" r:id="rId24"/>
    <p:sldId id="398" r:id="rId25"/>
  </p:sldIdLst>
  <p:sldSz cx="10693400" cy="7561263"/>
  <p:notesSz cx="7102475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FF33"/>
    <a:srgbClr val="F58220"/>
    <a:srgbClr val="FF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41" autoAdjust="0"/>
  </p:normalViewPr>
  <p:slideViewPr>
    <p:cSldViewPr>
      <p:cViewPr>
        <p:scale>
          <a:sx n="59" d="100"/>
          <a:sy n="59" d="100"/>
        </p:scale>
        <p:origin x="-2796" y="-594"/>
      </p:cViewPr>
      <p:guideLst>
        <p:guide orient="horz" pos="748"/>
        <p:guide pos="13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W\Desktop\IBE_Zadania%20Lidera\PRZEMOC_KLIMAT\18_Wykresy_Raport\WYKRESY_RAPORT_all_20150622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1_PRZEMOC_KLIMAT\9_Badanie_glowne\3_Dane_i_analizy\5_Analizy\3_bazy_nauczyciele\tabele_jag\nauczyciele_20150420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1_PRZEMOC_KLIMAT\9_Badanie_glowne\3_Dane_i_analizy\5_Analizy\3_bazy_nauczyciele\tabele_jag\nauczyciele_20150420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1_PRZEMOC_KLIMAT\9_Badanie_glowne\3_Dane_i_analizy\5_Analizy\2_baza_uczniowska\tabele_wykresy\przemoc_tab_ucz_jag_ROZDZ_2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1_PRZEMOC_KLIMAT\10_Raport\wykresy_do_raportu\WYKRESY_RAPORT_all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506063995648339"/>
          <c:y val="3.05828456950933E-2"/>
          <c:w val="0.57615394884439353"/>
          <c:h val="0.84065118932170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[WYKRESY_RAPORT_all_20150622.xlsx]set1ts!$E$306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[WYKRESY_RAPORT_all_20150622.xlsx]set1ts!$E$307:$E$315</c:f>
              <c:numCache>
                <c:formatCode>#,##0%</c:formatCode>
                <c:ptCount val="9"/>
                <c:pt idx="0">
                  <c:v>0.53749718418345749</c:v>
                </c:pt>
                <c:pt idx="1">
                  <c:v>0.49051466203633531</c:v>
                </c:pt>
                <c:pt idx="2">
                  <c:v>0.41851046527308705</c:v>
                </c:pt>
                <c:pt idx="3">
                  <c:v>0.35561579477362182</c:v>
                </c:pt>
                <c:pt idx="4">
                  <c:v>0.25294670762348981</c:v>
                </c:pt>
                <c:pt idx="5">
                  <c:v>0.33123261894508232</c:v>
                </c:pt>
                <c:pt idx="6">
                  <c:v>0.16312516302921939</c:v>
                </c:pt>
                <c:pt idx="7">
                  <c:v>0.14124261872687746</c:v>
                </c:pt>
                <c:pt idx="8">
                  <c:v>6.2344727247663517E-2</c:v>
                </c:pt>
              </c:numCache>
            </c:numRef>
          </c:val>
        </c:ser>
        <c:ser>
          <c:idx val="1"/>
          <c:order val="1"/>
          <c:tx>
            <c:strRef>
              <c:f>[WYKRESY_RAPORT_all_20150622.xlsx]set1ts!$F$306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[WYKRESY_RAPORT_all_20150622.xlsx]set1ts!$F$307:$F$315</c:f>
              <c:numCache>
                <c:formatCode>#,##0%</c:formatCode>
                <c:ptCount val="9"/>
                <c:pt idx="0">
                  <c:v>0.4905744668875715</c:v>
                </c:pt>
                <c:pt idx="1">
                  <c:v>0.420094438235046</c:v>
                </c:pt>
                <c:pt idx="2">
                  <c:v>0.34641835296828088</c:v>
                </c:pt>
                <c:pt idx="3">
                  <c:v>0.34018969508938551</c:v>
                </c:pt>
                <c:pt idx="4">
                  <c:v>0.29079887702397106</c:v>
                </c:pt>
                <c:pt idx="5">
                  <c:v>0.21224073232314222</c:v>
                </c:pt>
                <c:pt idx="6">
                  <c:v>0.12321599930560967</c:v>
                </c:pt>
                <c:pt idx="7">
                  <c:v>9.3665072180883685E-2</c:v>
                </c:pt>
                <c:pt idx="8">
                  <c:v>4.0045513123082292E-2</c:v>
                </c:pt>
              </c:numCache>
            </c:numRef>
          </c:val>
        </c:ser>
        <c:ser>
          <c:idx val="2"/>
          <c:order val="2"/>
          <c:tx>
            <c:strRef>
              <c:f>[WYKRESY_RAPORT_all_20150622.xlsx]set1ts!$G$306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[WYKRESY_RAPORT_all_20150622.xlsx]set1ts!$G$307:$G$315</c:f>
              <c:numCache>
                <c:formatCode>#,##0%</c:formatCode>
                <c:ptCount val="9"/>
                <c:pt idx="0">
                  <c:v>0.35893533847914627</c:v>
                </c:pt>
                <c:pt idx="1">
                  <c:v>0.19378252183252676</c:v>
                </c:pt>
                <c:pt idx="2">
                  <c:v>0.18940392458084457</c:v>
                </c:pt>
                <c:pt idx="3">
                  <c:v>0.16649857641793381</c:v>
                </c:pt>
                <c:pt idx="4">
                  <c:v>0.1878543452488049</c:v>
                </c:pt>
                <c:pt idx="5">
                  <c:v>7.5052481501214657E-2</c:v>
                </c:pt>
                <c:pt idx="6">
                  <c:v>4.9160609767736882E-2</c:v>
                </c:pt>
                <c:pt idx="7">
                  <c:v>5.1307180721251733E-2</c:v>
                </c:pt>
                <c:pt idx="8">
                  <c:v>1.8789374393134953E-2</c:v>
                </c:pt>
              </c:numCache>
            </c:numRef>
          </c:val>
        </c:ser>
        <c:ser>
          <c:idx val="3"/>
          <c:order val="3"/>
          <c:tx>
            <c:strRef>
              <c:f>[WYKRESY_RAPORT_all_20150622.xlsx]set1ts!$H$306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[WYKRESY_RAPORT_all_20150622.xlsx]set1ts!$H$307:$H$315</c:f>
              <c:numCache>
                <c:formatCode>#,##0%</c:formatCode>
                <c:ptCount val="9"/>
                <c:pt idx="0">
                  <c:v>0.35050997625583363</c:v>
                </c:pt>
                <c:pt idx="1">
                  <c:v>0.25435734140672633</c:v>
                </c:pt>
                <c:pt idx="2">
                  <c:v>0.22189199320700256</c:v>
                </c:pt>
                <c:pt idx="3">
                  <c:v>0.18732361572319522</c:v>
                </c:pt>
                <c:pt idx="4">
                  <c:v>0.16498982855547698</c:v>
                </c:pt>
                <c:pt idx="5">
                  <c:v>9.91168738576442E-2</c:v>
                </c:pt>
                <c:pt idx="6">
                  <c:v>5.3391568955304836E-2</c:v>
                </c:pt>
                <c:pt idx="7">
                  <c:v>7.0450207445726346E-2</c:v>
                </c:pt>
                <c:pt idx="8">
                  <c:v>4.0683596960853774E-2</c:v>
                </c:pt>
              </c:numCache>
            </c:numRef>
          </c:val>
        </c:ser>
        <c:ser>
          <c:idx val="4"/>
          <c:order val="4"/>
          <c:tx>
            <c:strRef>
              <c:f>[WYKRESY_RAPORT_all_20150622.xlsx]set1ts!$I$306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[WYKRESY_RAPORT_all_20150622.xlsx]set1ts!$I$307:$I$315</c:f>
              <c:numCache>
                <c:formatCode>#,##0%</c:formatCode>
                <c:ptCount val="9"/>
                <c:pt idx="0">
                  <c:v>0.36381914425686612</c:v>
                </c:pt>
                <c:pt idx="1">
                  <c:v>0.24251796591763949</c:v>
                </c:pt>
                <c:pt idx="2">
                  <c:v>0.24189899318738792</c:v>
                </c:pt>
                <c:pt idx="3">
                  <c:v>0.2565171525423231</c:v>
                </c:pt>
                <c:pt idx="4">
                  <c:v>0.19576424600970532</c:v>
                </c:pt>
                <c:pt idx="5">
                  <c:v>0.11369339601607514</c:v>
                </c:pt>
                <c:pt idx="6">
                  <c:v>5.7379802861470007E-2</c:v>
                </c:pt>
                <c:pt idx="7">
                  <c:v>5.9207645654268504E-2</c:v>
                </c:pt>
                <c:pt idx="8">
                  <c:v>2.9488461055000741E-2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83055744"/>
        <c:axId val="83057280"/>
      </c:barChart>
      <c:catAx>
        <c:axId val="83055744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83057280"/>
        <c:crosses val="autoZero"/>
        <c:auto val="1"/>
        <c:lblAlgn val="ctr"/>
        <c:lblOffset val="100"/>
        <c:noMultiLvlLbl val="0"/>
      </c:catAx>
      <c:valAx>
        <c:axId val="83057280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83055744"/>
        <c:crosses val="max"/>
        <c:crossBetween val="between"/>
        <c:majorUnit val="0.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7294046181248734E-2"/>
          <c:y val="0.88051581310687677"/>
          <c:w val="0.92337130557749569"/>
          <c:h val="3.1192219792137169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479725812183204"/>
          <c:y val="1.4828553961744919E-2"/>
          <c:w val="0.69541773430340204"/>
          <c:h val="0.882647298448320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Arkusz1!$C$1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Arkusz1!$C$2:$C$24</c:f>
              <c:numCache>
                <c:formatCode>#,##0%</c:formatCode>
                <c:ptCount val="23"/>
                <c:pt idx="0">
                  <c:v>0.4969108301411243</c:v>
                </c:pt>
                <c:pt idx="1">
                  <c:v>0.35942375628705991</c:v>
                </c:pt>
                <c:pt idx="2">
                  <c:v>0.43149195094567655</c:v>
                </c:pt>
                <c:pt idx="3">
                  <c:v>0.3706922824570722</c:v>
                </c:pt>
                <c:pt idx="4">
                  <c:v>0.32347134840698422</c:v>
                </c:pt>
                <c:pt idx="6">
                  <c:v>0.44876290671840202</c:v>
                </c:pt>
                <c:pt idx="7">
                  <c:v>0.25595942811498407</c:v>
                </c:pt>
                <c:pt idx="8">
                  <c:v>0.24264579398194192</c:v>
                </c:pt>
                <c:pt idx="9">
                  <c:v>0.31718572746734036</c:v>
                </c:pt>
                <c:pt idx="10">
                  <c:v>0.19790144909449681</c:v>
                </c:pt>
                <c:pt idx="12">
                  <c:v>0.31638580978780267</c:v>
                </c:pt>
                <c:pt idx="13">
                  <c:v>0.21827885445452419</c:v>
                </c:pt>
                <c:pt idx="14">
                  <c:v>0.19461639711398443</c:v>
                </c:pt>
                <c:pt idx="15">
                  <c:v>0.24293644614557941</c:v>
                </c:pt>
                <c:pt idx="16">
                  <c:v>0.16056898774565564</c:v>
                </c:pt>
                <c:pt idx="18">
                  <c:v>3.3714481447317805E-2</c:v>
                </c:pt>
                <c:pt idx="19">
                  <c:v>3.1303208371853443E-2</c:v>
                </c:pt>
                <c:pt idx="20">
                  <c:v>3.3324361715347132E-2</c:v>
                </c:pt>
                <c:pt idx="21">
                  <c:v>4.1028004908270854E-2</c:v>
                </c:pt>
                <c:pt idx="22">
                  <c:v>2.3305497675988426E-2</c:v>
                </c:pt>
              </c:numCache>
            </c:numRef>
          </c:val>
        </c:ser>
        <c:ser>
          <c:idx val="1"/>
          <c:order val="1"/>
          <c:tx>
            <c:strRef>
              <c:f>Arkusz1!$D$1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Arkusz1!$D$2:$D$24</c:f>
              <c:numCache>
                <c:formatCode>#,##0%</c:formatCode>
                <c:ptCount val="23"/>
                <c:pt idx="0">
                  <c:v>0.30030088914143538</c:v>
                </c:pt>
                <c:pt idx="1">
                  <c:v>0.40218242361346235</c:v>
                </c:pt>
                <c:pt idx="2">
                  <c:v>0.4426425871409958</c:v>
                </c:pt>
                <c:pt idx="3">
                  <c:v>0.42139124823053159</c:v>
                </c:pt>
                <c:pt idx="4">
                  <c:v>0.50304499832223659</c:v>
                </c:pt>
                <c:pt idx="6">
                  <c:v>0.28228406047459731</c:v>
                </c:pt>
                <c:pt idx="7">
                  <c:v>0.3635549309468899</c:v>
                </c:pt>
                <c:pt idx="8">
                  <c:v>0.41854612045349604</c:v>
                </c:pt>
                <c:pt idx="9">
                  <c:v>0.38397192730908469</c:v>
                </c:pt>
                <c:pt idx="10">
                  <c:v>0.41922671905670039</c:v>
                </c:pt>
                <c:pt idx="12">
                  <c:v>0.27207075355382537</c:v>
                </c:pt>
                <c:pt idx="13">
                  <c:v>0.32584201721507622</c:v>
                </c:pt>
                <c:pt idx="14">
                  <c:v>0.36421383087738901</c:v>
                </c:pt>
                <c:pt idx="15">
                  <c:v>0.32727689066168425</c:v>
                </c:pt>
                <c:pt idx="16">
                  <c:v>0.3702699328502882</c:v>
                </c:pt>
                <c:pt idx="18">
                  <c:v>3.4243207671732757E-2</c:v>
                </c:pt>
                <c:pt idx="19">
                  <c:v>4.2528876866646012E-2</c:v>
                </c:pt>
                <c:pt idx="20">
                  <c:v>6.843699867281143E-2</c:v>
                </c:pt>
                <c:pt idx="21">
                  <c:v>4.9114937904600094E-2</c:v>
                </c:pt>
                <c:pt idx="22">
                  <c:v>3.6400605027535289E-2</c:v>
                </c:pt>
              </c:numCache>
            </c:numRef>
          </c:val>
        </c:ser>
        <c:ser>
          <c:idx val="2"/>
          <c:order val="2"/>
          <c:tx>
            <c:strRef>
              <c:f>Arkusz1!$E$1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Arkusz1!$E$2:$E$24</c:f>
              <c:numCache>
                <c:formatCode>#,##0%</c:formatCode>
                <c:ptCount val="23"/>
                <c:pt idx="0">
                  <c:v>0.11213715893125822</c:v>
                </c:pt>
                <c:pt idx="1">
                  <c:v>0.1365233160943819</c:v>
                </c:pt>
                <c:pt idx="2">
                  <c:v>7.2065724497387296E-2</c:v>
                </c:pt>
                <c:pt idx="3">
                  <c:v>0.10868183464496944</c:v>
                </c:pt>
                <c:pt idx="4">
                  <c:v>0.10867663494844049</c:v>
                </c:pt>
                <c:pt idx="6">
                  <c:v>0.14471121652184538</c:v>
                </c:pt>
                <c:pt idx="7">
                  <c:v>0.18263240203726722</c:v>
                </c:pt>
                <c:pt idx="8">
                  <c:v>0.17162214643110893</c:v>
                </c:pt>
                <c:pt idx="9">
                  <c:v>0.15306954297485895</c:v>
                </c:pt>
                <c:pt idx="10">
                  <c:v>0.18404667479944017</c:v>
                </c:pt>
                <c:pt idx="12">
                  <c:v>0.19960242169154291</c:v>
                </c:pt>
                <c:pt idx="13">
                  <c:v>0.22487770196804993</c:v>
                </c:pt>
                <c:pt idx="14">
                  <c:v>0.21618109328519394</c:v>
                </c:pt>
                <c:pt idx="15">
                  <c:v>0.20984902594136703</c:v>
                </c:pt>
                <c:pt idx="16">
                  <c:v>0.23942654659477886</c:v>
                </c:pt>
                <c:pt idx="18">
                  <c:v>7.1969584812247772E-2</c:v>
                </c:pt>
                <c:pt idx="19">
                  <c:v>8.8920067171616185E-2</c:v>
                </c:pt>
                <c:pt idx="20">
                  <c:v>0.11037395243694467</c:v>
                </c:pt>
                <c:pt idx="21">
                  <c:v>8.5839755398164172E-2</c:v>
                </c:pt>
                <c:pt idx="22">
                  <c:v>9.2795788749466285E-2</c:v>
                </c:pt>
              </c:numCache>
            </c:numRef>
          </c:val>
        </c:ser>
        <c:ser>
          <c:idx val="3"/>
          <c:order val="3"/>
          <c:tx>
            <c:strRef>
              <c:f>Arkusz1!$F$1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Arkusz1!$F$2:$F$24</c:f>
              <c:numCache>
                <c:formatCode>#,##0%</c:formatCode>
                <c:ptCount val="23"/>
                <c:pt idx="0">
                  <c:v>5.3430400930012917E-2</c:v>
                </c:pt>
                <c:pt idx="1">
                  <c:v>5.7550467014539586E-2</c:v>
                </c:pt>
                <c:pt idx="2">
                  <c:v>3.6924705733893892E-2</c:v>
                </c:pt>
                <c:pt idx="3">
                  <c:v>4.4867747028348302E-2</c:v>
                </c:pt>
                <c:pt idx="4">
                  <c:v>4.3400434666538069E-2</c:v>
                </c:pt>
                <c:pt idx="6">
                  <c:v>5.73647700738028E-2</c:v>
                </c:pt>
                <c:pt idx="7">
                  <c:v>9.1834304301929223E-2</c:v>
                </c:pt>
                <c:pt idx="8">
                  <c:v>9.0922676119086193E-2</c:v>
                </c:pt>
                <c:pt idx="9">
                  <c:v>6.6007431947806602E-2</c:v>
                </c:pt>
                <c:pt idx="10">
                  <c:v>0.12295484243278272</c:v>
                </c:pt>
                <c:pt idx="12">
                  <c:v>0.12057572067857439</c:v>
                </c:pt>
                <c:pt idx="13">
                  <c:v>0.12591159997513179</c:v>
                </c:pt>
                <c:pt idx="14">
                  <c:v>0.12817722415036142</c:v>
                </c:pt>
                <c:pt idx="15">
                  <c:v>0.12555265345582686</c:v>
                </c:pt>
                <c:pt idx="16">
                  <c:v>0.14394134197814912</c:v>
                </c:pt>
                <c:pt idx="18">
                  <c:v>0.15853159832737493</c:v>
                </c:pt>
                <c:pt idx="19">
                  <c:v>0.26417211794391882</c:v>
                </c:pt>
                <c:pt idx="20">
                  <c:v>0.33579069800490408</c:v>
                </c:pt>
                <c:pt idx="21">
                  <c:v>0.30389263226456753</c:v>
                </c:pt>
                <c:pt idx="22">
                  <c:v>0.37352441659678731</c:v>
                </c:pt>
              </c:numCache>
            </c:numRef>
          </c:val>
        </c:ser>
        <c:ser>
          <c:idx val="4"/>
          <c:order val="4"/>
          <c:tx>
            <c:strRef>
              <c:f>Arkusz1!$G$1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Arkusz1!$G$2:$G$24</c:f>
              <c:numCache>
                <c:formatCode>#,##0%</c:formatCode>
                <c:ptCount val="23"/>
                <c:pt idx="0">
                  <c:v>3.7220720856160232E-2</c:v>
                </c:pt>
                <c:pt idx="1">
                  <c:v>4.4320036990554132E-2</c:v>
                </c:pt>
                <c:pt idx="2">
                  <c:v>1.6875031682041703E-2</c:v>
                </c:pt>
                <c:pt idx="3">
                  <c:v>5.4366887639082324E-2</c:v>
                </c:pt>
                <c:pt idx="4">
                  <c:v>2.140658365580449E-2</c:v>
                </c:pt>
                <c:pt idx="6">
                  <c:v>6.687704621134323E-2</c:v>
                </c:pt>
                <c:pt idx="7">
                  <c:v>0.10601893459892808</c:v>
                </c:pt>
                <c:pt idx="8">
                  <c:v>7.6263263014362273E-2</c:v>
                </c:pt>
                <c:pt idx="9">
                  <c:v>7.9765370300914101E-2</c:v>
                </c:pt>
                <c:pt idx="10">
                  <c:v>7.5870314616584972E-2</c:v>
                </c:pt>
                <c:pt idx="12">
                  <c:v>9.1365294288244844E-2</c:v>
                </c:pt>
                <c:pt idx="13">
                  <c:v>0.10508982638721692</c:v>
                </c:pt>
                <c:pt idx="14">
                  <c:v>9.6811454573066974E-2</c:v>
                </c:pt>
                <c:pt idx="15">
                  <c:v>9.4384983795546953E-2</c:v>
                </c:pt>
                <c:pt idx="16">
                  <c:v>8.5793190831131835E-2</c:v>
                </c:pt>
                <c:pt idx="18">
                  <c:v>0.70154112774132149</c:v>
                </c:pt>
                <c:pt idx="19">
                  <c:v>0.57307572964596709</c:v>
                </c:pt>
                <c:pt idx="20">
                  <c:v>0.45207398916998853</c:v>
                </c:pt>
                <c:pt idx="21">
                  <c:v>0.5201246695244014</c:v>
                </c:pt>
                <c:pt idx="22">
                  <c:v>0.47397369195022587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97981952"/>
        <c:axId val="97983488"/>
      </c:barChart>
      <c:catAx>
        <c:axId val="979819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pl-PL"/>
          </a:p>
        </c:txPr>
        <c:crossAx val="97983488"/>
        <c:crosses val="autoZero"/>
        <c:auto val="1"/>
        <c:lblAlgn val="ctr"/>
        <c:lblOffset val="100"/>
        <c:noMultiLvlLbl val="0"/>
      </c:catAx>
      <c:valAx>
        <c:axId val="979834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97981952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6.4114065659825418E-3"/>
          <c:y val="0.92534112481222752"/>
          <c:w val="0.99171797685125318"/>
          <c:h val="5.8785552749302486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076731688197811"/>
          <c:y val="1.4828553961744919E-2"/>
          <c:w val="0.62484611595443662"/>
          <c:h val="0.8944265307877663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'N+W_f2'!$B$2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'N+W_f2'!$B$5:$B$13</c:f>
              <c:numCache>
                <c:formatCode>###0%</c:formatCode>
                <c:ptCount val="9"/>
                <c:pt idx="0">
                  <c:v>0.24314544584857894</c:v>
                </c:pt>
                <c:pt idx="1">
                  <c:v>0.12386041865534198</c:v>
                </c:pt>
                <c:pt idx="2">
                  <c:v>2.6917833278651611E-2</c:v>
                </c:pt>
                <c:pt idx="4">
                  <c:v>8.8735454362598748E-2</c:v>
                </c:pt>
                <c:pt idx="6">
                  <c:v>0.11472043093950629</c:v>
                </c:pt>
                <c:pt idx="7">
                  <c:v>5.2738650713824504E-2</c:v>
                </c:pt>
                <c:pt idx="8">
                  <c:v>2.75852681297841E-2</c:v>
                </c:pt>
              </c:numCache>
            </c:numRef>
          </c:val>
        </c:ser>
        <c:ser>
          <c:idx val="1"/>
          <c:order val="1"/>
          <c:tx>
            <c:strRef>
              <c:f>'N+W_f2'!$C$2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'N+W_f2'!$C$5:$C$13</c:f>
              <c:numCache>
                <c:formatCode>###0%</c:formatCode>
                <c:ptCount val="9"/>
                <c:pt idx="0">
                  <c:v>0.56793203759593569</c:v>
                </c:pt>
                <c:pt idx="1">
                  <c:v>0.5677695735876076</c:v>
                </c:pt>
                <c:pt idx="2">
                  <c:v>0.2048481783340719</c:v>
                </c:pt>
                <c:pt idx="4">
                  <c:v>0.4330893140443709</c:v>
                </c:pt>
                <c:pt idx="6">
                  <c:v>0.29680162098475077</c:v>
                </c:pt>
                <c:pt idx="7">
                  <c:v>0.18509921482150518</c:v>
                </c:pt>
                <c:pt idx="8">
                  <c:v>9.9685917120570205E-2</c:v>
                </c:pt>
              </c:numCache>
            </c:numRef>
          </c:val>
        </c:ser>
        <c:ser>
          <c:idx val="2"/>
          <c:order val="2"/>
          <c:tx>
            <c:strRef>
              <c:f>'N+W_f2'!$D$2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'N+W_f2'!$D$5:$D$13</c:f>
              <c:numCache>
                <c:formatCode>###0%</c:formatCode>
                <c:ptCount val="9"/>
                <c:pt idx="0">
                  <c:v>0.13514789719358219</c:v>
                </c:pt>
                <c:pt idx="1">
                  <c:v>0.17122534992408034</c:v>
                </c:pt>
                <c:pt idx="2">
                  <c:v>0.30346090156613481</c:v>
                </c:pt>
                <c:pt idx="4">
                  <c:v>0.33858898110896168</c:v>
                </c:pt>
                <c:pt idx="6">
                  <c:v>0.18850565921721024</c:v>
                </c:pt>
                <c:pt idx="7">
                  <c:v>0.27908443475327288</c:v>
                </c:pt>
                <c:pt idx="8">
                  <c:v>0.20511061897009686</c:v>
                </c:pt>
              </c:numCache>
            </c:numRef>
          </c:val>
        </c:ser>
        <c:ser>
          <c:idx val="3"/>
          <c:order val="3"/>
          <c:tx>
            <c:strRef>
              <c:f>'N+W_f2'!$E$2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'N+W_f2'!$E$5:$E$13</c:f>
              <c:numCache>
                <c:formatCode>###0%</c:formatCode>
                <c:ptCount val="9"/>
                <c:pt idx="0">
                  <c:v>4.7816991800996529E-2</c:v>
                </c:pt>
                <c:pt idx="1">
                  <c:v>0.11561532081347586</c:v>
                </c:pt>
                <c:pt idx="2">
                  <c:v>0.39418577667932875</c:v>
                </c:pt>
                <c:pt idx="4">
                  <c:v>0.10927256636284299</c:v>
                </c:pt>
                <c:pt idx="6">
                  <c:v>0.27836416503852107</c:v>
                </c:pt>
                <c:pt idx="7">
                  <c:v>0.34978745972928632</c:v>
                </c:pt>
                <c:pt idx="8">
                  <c:v>0.39241533178387245</c:v>
                </c:pt>
              </c:numCache>
            </c:numRef>
          </c:val>
        </c:ser>
        <c:ser>
          <c:idx val="4"/>
          <c:order val="4"/>
          <c:tx>
            <c:strRef>
              <c:f>'N+W_f2'!$F$2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'N+W_f2'!$F$5:$F$13</c:f>
              <c:numCache>
                <c:formatCode>###0%</c:formatCode>
                <c:ptCount val="9"/>
                <c:pt idx="0">
                  <c:v>5.9576275609032024E-3</c:v>
                </c:pt>
                <c:pt idx="1">
                  <c:v>2.1529337019491251E-2</c:v>
                </c:pt>
                <c:pt idx="2">
                  <c:v>7.0587310141819001E-2</c:v>
                </c:pt>
                <c:pt idx="4">
                  <c:v>3.0313684121246073E-2</c:v>
                </c:pt>
                <c:pt idx="6">
                  <c:v>0.12160812382002673</c:v>
                </c:pt>
                <c:pt idx="7">
                  <c:v>0.13329023998211764</c:v>
                </c:pt>
                <c:pt idx="8">
                  <c:v>0.27520286399569488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98062336"/>
        <c:axId val="98063872"/>
      </c:barChart>
      <c:catAx>
        <c:axId val="98062336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pl-PL"/>
          </a:p>
        </c:txPr>
        <c:crossAx val="98063872"/>
        <c:crosses val="autoZero"/>
        <c:auto val="1"/>
        <c:lblAlgn val="ctr"/>
        <c:lblOffset val="100"/>
        <c:noMultiLvlLbl val="0"/>
      </c:catAx>
      <c:valAx>
        <c:axId val="980638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98062336"/>
        <c:crosses val="max"/>
        <c:crossBetween val="between"/>
        <c:majorUnit val="0.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4113733684923934E-3"/>
          <c:y val="0.92534116058138061"/>
          <c:w val="0.99171796152572567"/>
          <c:h val="5.8785619475553941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354192977185305"/>
          <c:y val="1.4828537569899639E-2"/>
          <c:w val="0.53645807022814729"/>
          <c:h val="0.900648087294183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'N+W_f2'!$B$2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'N+W_f2'!$B$15:$B$28</c:f>
              <c:numCache>
                <c:formatCode>###0%</c:formatCode>
                <c:ptCount val="14"/>
                <c:pt idx="0">
                  <c:v>0.46219963810677972</c:v>
                </c:pt>
                <c:pt idx="1">
                  <c:v>0.33520733929117641</c:v>
                </c:pt>
                <c:pt idx="2">
                  <c:v>0.2187679633246194</c:v>
                </c:pt>
                <c:pt idx="3">
                  <c:v>0.24843665012349497</c:v>
                </c:pt>
                <c:pt idx="4">
                  <c:v>2.6193070513983764E-2</c:v>
                </c:pt>
                <c:pt idx="6">
                  <c:v>0.37194911984062007</c:v>
                </c:pt>
                <c:pt idx="7">
                  <c:v>0.4144487584313451</c:v>
                </c:pt>
                <c:pt idx="8">
                  <c:v>4.0009812154859076E-2</c:v>
                </c:pt>
                <c:pt idx="10">
                  <c:v>0.3934304448085183</c:v>
                </c:pt>
                <c:pt idx="11">
                  <c:v>0.19968187910528087</c:v>
                </c:pt>
                <c:pt idx="12">
                  <c:v>3.5744439870010615E-2</c:v>
                </c:pt>
                <c:pt idx="13">
                  <c:v>2.2822017584274649E-2</c:v>
                </c:pt>
              </c:numCache>
            </c:numRef>
          </c:val>
        </c:ser>
        <c:ser>
          <c:idx val="1"/>
          <c:order val="1"/>
          <c:tx>
            <c:strRef>
              <c:f>'N+W_f2'!$C$2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'N+W_f2'!$C$15:$C$28</c:f>
              <c:numCache>
                <c:formatCode>###0%</c:formatCode>
                <c:ptCount val="14"/>
                <c:pt idx="0">
                  <c:v>0.37143751352132859</c:v>
                </c:pt>
                <c:pt idx="1">
                  <c:v>0.4174059183855795</c:v>
                </c:pt>
                <c:pt idx="2">
                  <c:v>0.48257935544610325</c:v>
                </c:pt>
                <c:pt idx="3">
                  <c:v>0.41854689745612766</c:v>
                </c:pt>
                <c:pt idx="4">
                  <c:v>7.6693579983779153E-2</c:v>
                </c:pt>
                <c:pt idx="6">
                  <c:v>0.4437283227201767</c:v>
                </c:pt>
                <c:pt idx="7">
                  <c:v>0.42375698821711788</c:v>
                </c:pt>
                <c:pt idx="8">
                  <c:v>0.18942718043571424</c:v>
                </c:pt>
                <c:pt idx="10">
                  <c:v>0.43889409751680775</c:v>
                </c:pt>
                <c:pt idx="11">
                  <c:v>0.60692956654629304</c:v>
                </c:pt>
                <c:pt idx="12">
                  <c:v>0.10915803151558599</c:v>
                </c:pt>
                <c:pt idx="13">
                  <c:v>5.4689063735536413E-2</c:v>
                </c:pt>
              </c:numCache>
            </c:numRef>
          </c:val>
        </c:ser>
        <c:ser>
          <c:idx val="2"/>
          <c:order val="2"/>
          <c:tx>
            <c:strRef>
              <c:f>'N+W_f2'!$D$2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'N+W_f2'!$D$15:$D$28</c:f>
              <c:numCache>
                <c:formatCode>###0%</c:formatCode>
                <c:ptCount val="14"/>
                <c:pt idx="0">
                  <c:v>0.10355209963886408</c:v>
                </c:pt>
                <c:pt idx="1">
                  <c:v>0.15733291532790136</c:v>
                </c:pt>
                <c:pt idx="2">
                  <c:v>0.23817732421370968</c:v>
                </c:pt>
                <c:pt idx="3">
                  <c:v>0.20729380987009546</c:v>
                </c:pt>
                <c:pt idx="4">
                  <c:v>0.16291325269645757</c:v>
                </c:pt>
                <c:pt idx="6">
                  <c:v>0.11611759507440785</c:v>
                </c:pt>
                <c:pt idx="7">
                  <c:v>0.11680538545323386</c:v>
                </c:pt>
                <c:pt idx="8">
                  <c:v>0.3165181746011988</c:v>
                </c:pt>
                <c:pt idx="10">
                  <c:v>0.10630446691814592</c:v>
                </c:pt>
                <c:pt idx="11">
                  <c:v>0.13663201807433853</c:v>
                </c:pt>
                <c:pt idx="12">
                  <c:v>0.18390740679886158</c:v>
                </c:pt>
                <c:pt idx="13">
                  <c:v>0.14169658274792718</c:v>
                </c:pt>
              </c:numCache>
            </c:numRef>
          </c:val>
        </c:ser>
        <c:ser>
          <c:idx val="3"/>
          <c:order val="3"/>
          <c:tx>
            <c:strRef>
              <c:f>'N+W_f2'!$E$2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'N+W_f2'!$E$15:$E$28</c:f>
              <c:numCache>
                <c:formatCode>###0%</c:formatCode>
                <c:ptCount val="14"/>
                <c:pt idx="0">
                  <c:v>4.1872766366508517E-2</c:v>
                </c:pt>
                <c:pt idx="1">
                  <c:v>6.8726536880088923E-2</c:v>
                </c:pt>
                <c:pt idx="2">
                  <c:v>4.5051368325871415E-2</c:v>
                </c:pt>
                <c:pt idx="3">
                  <c:v>7.9869123702130992E-2</c:v>
                </c:pt>
                <c:pt idx="4">
                  <c:v>0.44372042273139523</c:v>
                </c:pt>
                <c:pt idx="6">
                  <c:v>5.0301205061169689E-2</c:v>
                </c:pt>
                <c:pt idx="7">
                  <c:v>3.5794713204807781E-2</c:v>
                </c:pt>
                <c:pt idx="8">
                  <c:v>0.34242878805209848</c:v>
                </c:pt>
                <c:pt idx="10">
                  <c:v>4.4039252519066624E-2</c:v>
                </c:pt>
                <c:pt idx="11">
                  <c:v>4.4756000514956533E-2</c:v>
                </c:pt>
                <c:pt idx="12">
                  <c:v>0.40682879934360799</c:v>
                </c:pt>
                <c:pt idx="13">
                  <c:v>0.35975377000598568</c:v>
                </c:pt>
              </c:numCache>
            </c:numRef>
          </c:val>
        </c:ser>
        <c:ser>
          <c:idx val="4"/>
          <c:order val="4"/>
          <c:tx>
            <c:strRef>
              <c:f>'N+W_f2'!$F$2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'N+W_f2'!$F$15:$F$28</c:f>
              <c:numCache>
                <c:formatCode>###0%</c:formatCode>
                <c:ptCount val="14"/>
                <c:pt idx="0">
                  <c:v>2.093798236650728E-2</c:v>
                </c:pt>
                <c:pt idx="1">
                  <c:v>2.1327290115258791E-2</c:v>
                </c:pt>
                <c:pt idx="2">
                  <c:v>1.542398868968777E-2</c:v>
                </c:pt>
                <c:pt idx="3">
                  <c:v>4.5853518848159622E-2</c:v>
                </c:pt>
                <c:pt idx="4">
                  <c:v>0.29047967407439007</c:v>
                </c:pt>
                <c:pt idx="6">
                  <c:v>1.7903757303627681E-2</c:v>
                </c:pt>
                <c:pt idx="7">
                  <c:v>9.1941546934930368E-3</c:v>
                </c:pt>
                <c:pt idx="8">
                  <c:v>0.11161604475614169</c:v>
                </c:pt>
                <c:pt idx="10">
                  <c:v>1.7331738237465606E-2</c:v>
                </c:pt>
                <c:pt idx="11">
                  <c:v>1.2000535759140441E-2</c:v>
                </c:pt>
                <c:pt idx="12">
                  <c:v>0.26436132247194816</c:v>
                </c:pt>
                <c:pt idx="13">
                  <c:v>0.42103856592628597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96269056"/>
        <c:axId val="96270592"/>
      </c:barChart>
      <c:catAx>
        <c:axId val="96269056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pl-PL"/>
          </a:p>
        </c:txPr>
        <c:crossAx val="96270592"/>
        <c:crosses val="autoZero"/>
        <c:auto val="1"/>
        <c:lblAlgn val="ctr"/>
        <c:lblOffset val="100"/>
        <c:noMultiLvlLbl val="0"/>
      </c:catAx>
      <c:valAx>
        <c:axId val="962705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96269056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6.411373368492396E-3"/>
          <c:y val="0.92534116058138061"/>
          <c:w val="0.99171796152572556"/>
          <c:h val="5.8785619475553941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Arkusz2!$B$1</c:f>
              <c:strCache>
                <c:ptCount val="1"/>
                <c:pt idx="0">
                  <c:v>bardzo przykre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Arkusz2!$A$2:$A$11</c:f>
              <c:strCache>
                <c:ptCount val="10"/>
                <c:pt idx="0">
                  <c:v>nastawianie klasy przeciwko uczniowi</c:v>
                </c:pt>
                <c:pt idx="1">
                  <c:v>wykluczanie, izolowanie</c:v>
                </c:pt>
                <c:pt idx="2">
                  <c:v>niszczenie przedmiotów</c:v>
                </c:pt>
                <c:pt idx="3">
                  <c:v>pobicie wymagające interwencji pielęgniarki lub lekarza</c:v>
                </c:pt>
                <c:pt idx="4">
                  <c:v>ośmieszanie, wysmiewanie, poniżanie</c:v>
                </c:pt>
                <c:pt idx="5">
                  <c:v>kłamstwa, obgadywanie</c:v>
                </c:pt>
                <c:pt idx="6">
                  <c:v>zabieranie, kradzież rzeczy</c:v>
                </c:pt>
                <c:pt idx="7">
                  <c:v>udostępnianie informacji, zdjęć, filmów ośmieszajcych / poniżających</c:v>
                </c:pt>
                <c:pt idx="8">
                  <c:v>podglądanie np. w toalecie, szatni, przebieralni</c:v>
                </c:pt>
                <c:pt idx="9">
                  <c:v>celowe potrącanie, uderzenie, pobicie</c:v>
                </c:pt>
              </c:strCache>
            </c:strRef>
          </c:cat>
          <c:val>
            <c:numRef>
              <c:f>Arkusz2!$B$2:$B$11</c:f>
              <c:numCache>
                <c:formatCode>###0%</c:formatCode>
                <c:ptCount val="10"/>
                <c:pt idx="0">
                  <c:v>0.46339172971959586</c:v>
                </c:pt>
                <c:pt idx="1">
                  <c:v>0.35582361119637523</c:v>
                </c:pt>
                <c:pt idx="2">
                  <c:v>0.38331824984701518</c:v>
                </c:pt>
                <c:pt idx="3">
                  <c:v>0.47791223620112766</c:v>
                </c:pt>
                <c:pt idx="4">
                  <c:v>0.29778590863008658</c:v>
                </c:pt>
                <c:pt idx="5">
                  <c:v>0.28191161526871067</c:v>
                </c:pt>
                <c:pt idx="6">
                  <c:v>0.29603271992475416</c:v>
                </c:pt>
                <c:pt idx="7">
                  <c:v>0.28529733362665755</c:v>
                </c:pt>
                <c:pt idx="8">
                  <c:v>0.33811011694724186</c:v>
                </c:pt>
                <c:pt idx="9">
                  <c:v>0.2683368046051573</c:v>
                </c:pt>
              </c:numCache>
            </c:numRef>
          </c:val>
        </c:ser>
        <c:ser>
          <c:idx val="1"/>
          <c:order val="1"/>
          <c:tx>
            <c:strRef>
              <c:f>Arkusz2!$C$1</c:f>
              <c:strCache>
                <c:ptCount val="1"/>
                <c:pt idx="0">
                  <c:v>trochę przykre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Arkusz2!$A$2:$A$11</c:f>
              <c:strCache>
                <c:ptCount val="10"/>
                <c:pt idx="0">
                  <c:v>nastawianie klasy przeciwko uczniowi</c:v>
                </c:pt>
                <c:pt idx="1">
                  <c:v>wykluczanie, izolowanie</c:v>
                </c:pt>
                <c:pt idx="2">
                  <c:v>niszczenie przedmiotów</c:v>
                </c:pt>
                <c:pt idx="3">
                  <c:v>pobicie wymagające interwencji pielęgniarki lub lekarza</c:v>
                </c:pt>
                <c:pt idx="4">
                  <c:v>ośmieszanie, wysmiewanie, poniżanie</c:v>
                </c:pt>
                <c:pt idx="5">
                  <c:v>kłamstwa, obgadywanie</c:v>
                </c:pt>
                <c:pt idx="6">
                  <c:v>zabieranie, kradzież rzeczy</c:v>
                </c:pt>
                <c:pt idx="7">
                  <c:v>udostępnianie informacji, zdjęć, filmów ośmieszajcych / poniżających</c:v>
                </c:pt>
                <c:pt idx="8">
                  <c:v>podglądanie np. w toalecie, szatni, przebieralni</c:v>
                </c:pt>
                <c:pt idx="9">
                  <c:v>celowe potrącanie, uderzenie, pobicie</c:v>
                </c:pt>
              </c:strCache>
            </c:strRef>
          </c:cat>
          <c:val>
            <c:numRef>
              <c:f>Arkusz2!$C$2:$C$11</c:f>
              <c:numCache>
                <c:formatCode>###0%</c:formatCode>
                <c:ptCount val="10"/>
                <c:pt idx="0">
                  <c:v>0.30406602738039284</c:v>
                </c:pt>
                <c:pt idx="1">
                  <c:v>0.39098805679437587</c:v>
                </c:pt>
                <c:pt idx="2">
                  <c:v>0.35407765253153173</c:v>
                </c:pt>
                <c:pt idx="3">
                  <c:v>0.23355405805095578</c:v>
                </c:pt>
                <c:pt idx="4">
                  <c:v>0.41319260060090135</c:v>
                </c:pt>
                <c:pt idx="5">
                  <c:v>0.39103122005053159</c:v>
                </c:pt>
                <c:pt idx="6">
                  <c:v>0.3442839931115963</c:v>
                </c:pt>
                <c:pt idx="7">
                  <c:v>0.35288714137498556</c:v>
                </c:pt>
                <c:pt idx="8">
                  <c:v>0.29326148813165981</c:v>
                </c:pt>
                <c:pt idx="9">
                  <c:v>0.36087045555577041</c:v>
                </c:pt>
              </c:numCache>
            </c:numRef>
          </c:val>
        </c:ser>
        <c:ser>
          <c:idx val="2"/>
          <c:order val="2"/>
          <c:tx>
            <c:strRef>
              <c:f>Arkusz2!$D$1</c:f>
              <c:strCache>
                <c:ptCount val="1"/>
                <c:pt idx="0">
                  <c:v>wcale nie przyke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Arkusz2!$A$2:$A$11</c:f>
              <c:strCache>
                <c:ptCount val="10"/>
                <c:pt idx="0">
                  <c:v>nastawianie klasy przeciwko uczniowi</c:v>
                </c:pt>
                <c:pt idx="1">
                  <c:v>wykluczanie, izolowanie</c:v>
                </c:pt>
                <c:pt idx="2">
                  <c:v>niszczenie przedmiotów</c:v>
                </c:pt>
                <c:pt idx="3">
                  <c:v>pobicie wymagające interwencji pielęgniarki lub lekarza</c:v>
                </c:pt>
                <c:pt idx="4">
                  <c:v>ośmieszanie, wysmiewanie, poniżanie</c:v>
                </c:pt>
                <c:pt idx="5">
                  <c:v>kłamstwa, obgadywanie</c:v>
                </c:pt>
                <c:pt idx="6">
                  <c:v>zabieranie, kradzież rzeczy</c:v>
                </c:pt>
                <c:pt idx="7">
                  <c:v>udostępnianie informacji, zdjęć, filmów ośmieszajcych / poniżających</c:v>
                </c:pt>
                <c:pt idx="8">
                  <c:v>podglądanie np. w toalecie, szatni, przebieralni</c:v>
                </c:pt>
                <c:pt idx="9">
                  <c:v>celowe potrącanie, uderzenie, pobicie</c:v>
                </c:pt>
              </c:strCache>
            </c:strRef>
          </c:cat>
          <c:val>
            <c:numRef>
              <c:f>Arkusz2!$D$2:$D$11</c:f>
              <c:numCache>
                <c:formatCode>###0%</c:formatCode>
                <c:ptCount val="10"/>
                <c:pt idx="0">
                  <c:v>0.23254224290001071</c:v>
                </c:pt>
                <c:pt idx="1">
                  <c:v>0.25318833200924967</c:v>
                </c:pt>
                <c:pt idx="2">
                  <c:v>0.26260409762145331</c:v>
                </c:pt>
                <c:pt idx="3">
                  <c:v>0.28853370574791648</c:v>
                </c:pt>
                <c:pt idx="4">
                  <c:v>0.28902149076901573</c:v>
                </c:pt>
                <c:pt idx="5">
                  <c:v>0.32705716468075297</c:v>
                </c:pt>
                <c:pt idx="6">
                  <c:v>0.35968328696364893</c:v>
                </c:pt>
                <c:pt idx="7">
                  <c:v>0.36181552499835745</c:v>
                </c:pt>
                <c:pt idx="8">
                  <c:v>0.36862839492110111</c:v>
                </c:pt>
                <c:pt idx="9">
                  <c:v>0.37079273983906924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83788160"/>
        <c:axId val="83789696"/>
      </c:barChart>
      <c:catAx>
        <c:axId val="8378816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83789696"/>
        <c:crosses val="autoZero"/>
        <c:auto val="1"/>
        <c:lblAlgn val="ctr"/>
        <c:lblOffset val="100"/>
        <c:noMultiLvlLbl val="0"/>
      </c:catAx>
      <c:valAx>
        <c:axId val="8378969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one"/>
        <c:crossAx val="837881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359066239737873"/>
          <c:y val="0"/>
          <c:w val="0.48449612563778166"/>
          <c:h val="0.81691742441211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(2)'!$A$12:$A$13;'set1ts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(2)'!$E$12:$E$13;'set1ts (2)'!$E$14:$E$16)</c:f>
              <c:numCache>
                <c:formatCode>#,##0%</c:formatCode>
                <c:ptCount val="5"/>
                <c:pt idx="0">
                  <c:v>0.20641271014798224</c:v>
                </c:pt>
                <c:pt idx="1">
                  <c:v>0.16057681504837018</c:v>
                </c:pt>
                <c:pt idx="2">
                  <c:v>0.23927224637347957</c:v>
                </c:pt>
                <c:pt idx="3">
                  <c:v>0.54504649693612062</c:v>
                </c:pt>
                <c:pt idx="4">
                  <c:v>0.10278022702646741</c:v>
                </c:pt>
              </c:numCache>
            </c:numRef>
          </c:val>
        </c:ser>
        <c:ser>
          <c:idx val="1"/>
          <c:order val="1"/>
          <c:tx>
            <c:strRef>
              <c:f>'set1ts (2)'!$F$3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(2)'!$A$12:$A$13;'set1ts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(2)'!$F$12:$F$13;'set1ts (2)'!$F$14:$F$16)</c:f>
              <c:numCache>
                <c:formatCode>#,##0%</c:formatCode>
                <c:ptCount val="5"/>
                <c:pt idx="0">
                  <c:v>0.1970231225721549</c:v>
                </c:pt>
                <c:pt idx="1">
                  <c:v>0.11134147959123464</c:v>
                </c:pt>
                <c:pt idx="2">
                  <c:v>0.27608871442867072</c:v>
                </c:pt>
                <c:pt idx="3">
                  <c:v>0.51390442314419216</c:v>
                </c:pt>
                <c:pt idx="4">
                  <c:v>9.6024401914958174E-2</c:v>
                </c:pt>
              </c:numCache>
            </c:numRef>
          </c:val>
        </c:ser>
        <c:ser>
          <c:idx val="2"/>
          <c:order val="2"/>
          <c:tx>
            <c:strRef>
              <c:f>'set1ts (2)'!$G$3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(2)'!$A$12:$A$13;'set1ts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(2)'!$G$12:$G$13;'set1ts (2)'!$G$14:$G$16)</c:f>
              <c:numCache>
                <c:formatCode>#,##0%</c:formatCode>
                <c:ptCount val="5"/>
                <c:pt idx="0">
                  <c:v>0.12974133947138877</c:v>
                </c:pt>
                <c:pt idx="1">
                  <c:v>6.8385712084515229E-2</c:v>
                </c:pt>
                <c:pt idx="2">
                  <c:v>0.21075150436000711</c:v>
                </c:pt>
                <c:pt idx="3">
                  <c:v>0.30564428451589337</c:v>
                </c:pt>
                <c:pt idx="4">
                  <c:v>3.8589059888920543E-2</c:v>
                </c:pt>
              </c:numCache>
            </c:numRef>
          </c:val>
        </c:ser>
        <c:ser>
          <c:idx val="3"/>
          <c:order val="3"/>
          <c:tx>
            <c:strRef>
              <c:f>'set1ts (2)'!$H$3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(2)'!$A$12:$A$13;'set1ts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(2)'!$H$12:$H$13;'set1ts (2)'!$H$14:$H$16)</c:f>
              <c:numCache>
                <c:formatCode>#,##0%</c:formatCode>
                <c:ptCount val="5"/>
                <c:pt idx="0">
                  <c:v>0.20112476498964879</c:v>
                </c:pt>
                <c:pt idx="1">
                  <c:v>9.3968273112593231E-2</c:v>
                </c:pt>
                <c:pt idx="2">
                  <c:v>0.2832512592312309</c:v>
                </c:pt>
                <c:pt idx="3">
                  <c:v>0.37259719276522391</c:v>
                </c:pt>
                <c:pt idx="4">
                  <c:v>8.65021425224477E-2</c:v>
                </c:pt>
              </c:numCache>
            </c:numRef>
          </c:val>
        </c:ser>
        <c:ser>
          <c:idx val="4"/>
          <c:order val="4"/>
          <c:tx>
            <c:strRef>
              <c:f>'set1ts (2)'!$I$3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(2)'!$A$12:$A$13;'set1ts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(2)'!$I$12:$I$13;'set1ts (2)'!$I$14:$I$16)</c:f>
              <c:numCache>
                <c:formatCode>#,##0%</c:formatCode>
                <c:ptCount val="5"/>
                <c:pt idx="0">
                  <c:v>0.16154185571499061</c:v>
                </c:pt>
                <c:pt idx="1">
                  <c:v>0.10847692234499876</c:v>
                </c:pt>
                <c:pt idx="2">
                  <c:v>0.25098718226550015</c:v>
                </c:pt>
                <c:pt idx="3">
                  <c:v>0.33422207419578132</c:v>
                </c:pt>
                <c:pt idx="4">
                  <c:v>6.0114233193847011E-2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93022464"/>
        <c:axId val="93032448"/>
      </c:barChart>
      <c:catAx>
        <c:axId val="93022464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93032448"/>
        <c:crosses val="autoZero"/>
        <c:auto val="1"/>
        <c:lblAlgn val="ctr"/>
        <c:lblOffset val="100"/>
        <c:noMultiLvlLbl val="0"/>
      </c:catAx>
      <c:valAx>
        <c:axId val="9303244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93022464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6495842025783165"/>
          <c:w val="0.991813098710425"/>
          <c:h val="0.12147981499997941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0146503763264181"/>
          <c:y val="1.962877601507567E-2"/>
          <c:w val="0.57485397441972663"/>
          <c:h val="0.81691742441211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(2)'!$A$4:$A$7;'set1ts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(2)'!$E$4:$E$7;'set1ts (2)'!$E$8)</c:f>
              <c:numCache>
                <c:formatCode>#,##0%</c:formatCode>
                <c:ptCount val="5"/>
                <c:pt idx="0">
                  <c:v>0.8050239162709466</c:v>
                </c:pt>
                <c:pt idx="1">
                  <c:v>0.65711479869134892</c:v>
                </c:pt>
                <c:pt idx="2">
                  <c:v>0.84580682158326925</c:v>
                </c:pt>
                <c:pt idx="3">
                  <c:v>0.87871861377855653</c:v>
                </c:pt>
                <c:pt idx="4">
                  <c:v>0.83799407481166266</c:v>
                </c:pt>
              </c:numCache>
            </c:numRef>
          </c:val>
        </c:ser>
        <c:ser>
          <c:idx val="1"/>
          <c:order val="1"/>
          <c:tx>
            <c:strRef>
              <c:f>'set1ts (2)'!$F$3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(2)'!$A$4:$A$7;'set1ts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(2)'!$F$4:$F$7;'set1ts (2)'!$F$8)</c:f>
              <c:numCache>
                <c:formatCode>#,##0%</c:formatCode>
                <c:ptCount val="5"/>
                <c:pt idx="0">
                  <c:v>0.70798372679299071</c:v>
                </c:pt>
                <c:pt idx="1">
                  <c:v>0.83467400509323764</c:v>
                </c:pt>
                <c:pt idx="2">
                  <c:v>0.82942316579565056</c:v>
                </c:pt>
                <c:pt idx="3">
                  <c:v>0.82567611265357688</c:v>
                </c:pt>
                <c:pt idx="4">
                  <c:v>0.82917167803329106</c:v>
                </c:pt>
              </c:numCache>
            </c:numRef>
          </c:val>
        </c:ser>
        <c:ser>
          <c:idx val="2"/>
          <c:order val="2"/>
          <c:tx>
            <c:strRef>
              <c:f>'set1ts (2)'!$G$3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(2)'!$A$4:$A$7;'set1ts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(2)'!$G$4:$G$7;'set1ts (2)'!$G$8)</c:f>
              <c:numCache>
                <c:formatCode>#,##0%</c:formatCode>
                <c:ptCount val="5"/>
                <c:pt idx="0">
                  <c:v>0.72025610463643941</c:v>
                </c:pt>
                <c:pt idx="1">
                  <c:v>0.89780876027115553</c:v>
                </c:pt>
                <c:pt idx="2">
                  <c:v>0.84292313085734782</c:v>
                </c:pt>
                <c:pt idx="3">
                  <c:v>0.79683990139738625</c:v>
                </c:pt>
                <c:pt idx="4">
                  <c:v>0.7956016512460895</c:v>
                </c:pt>
              </c:numCache>
            </c:numRef>
          </c:val>
        </c:ser>
        <c:ser>
          <c:idx val="3"/>
          <c:order val="3"/>
          <c:tx>
            <c:strRef>
              <c:f>'set1ts (2)'!$H$3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(2)'!$A$4:$A$7;'set1ts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(2)'!$H$4:$H$7;'set1ts (2)'!$H$8)</c:f>
              <c:numCache>
                <c:formatCode>#,##0%</c:formatCode>
                <c:ptCount val="5"/>
                <c:pt idx="0">
                  <c:v>0.57313971512295458</c:v>
                </c:pt>
                <c:pt idx="1">
                  <c:v>0.78534607122438138</c:v>
                </c:pt>
                <c:pt idx="2">
                  <c:v>0.81182742611742431</c:v>
                </c:pt>
                <c:pt idx="3">
                  <c:v>0.84652091967736154</c:v>
                </c:pt>
                <c:pt idx="4">
                  <c:v>0.79640966847184258</c:v>
                </c:pt>
              </c:numCache>
            </c:numRef>
          </c:val>
        </c:ser>
        <c:ser>
          <c:idx val="4"/>
          <c:order val="4"/>
          <c:tx>
            <c:strRef>
              <c:f>'set1ts (2)'!$I$3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(2)'!$A$4:$A$7;'set1ts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(2)'!$I$4:$I$7;'set1ts (2)'!$I$8)</c:f>
              <c:numCache>
                <c:formatCode>#,##0%</c:formatCode>
                <c:ptCount val="5"/>
                <c:pt idx="0">
                  <c:v>0.63804191265654175</c:v>
                </c:pt>
                <c:pt idx="1">
                  <c:v>0.83159018564666787</c:v>
                </c:pt>
                <c:pt idx="2">
                  <c:v>0.8513523100282806</c:v>
                </c:pt>
                <c:pt idx="3">
                  <c:v>0.8503296431868359</c:v>
                </c:pt>
                <c:pt idx="4">
                  <c:v>0.80839795532144421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94405376"/>
        <c:axId val="94406912"/>
      </c:barChart>
      <c:catAx>
        <c:axId val="94405376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94406912"/>
        <c:crosses val="autoZero"/>
        <c:auto val="1"/>
        <c:lblAlgn val="ctr"/>
        <c:lblOffset val="100"/>
        <c:noMultiLvlLbl val="0"/>
      </c:catAx>
      <c:valAx>
        <c:axId val="94406912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94405376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00" b="0"/>
            </a:pPr>
            <a:endParaRPr lang="pl-PL"/>
          </a:p>
        </c:txPr>
      </c:legendEntry>
      <c:layout>
        <c:manualLayout>
          <c:xMode val="edge"/>
          <c:yMode val="edge"/>
          <c:x val="6.5871719499385223E-2"/>
          <c:y val="0.8894675659344079"/>
          <c:w val="0.92337130557749569"/>
          <c:h val="9.697076341111148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9461481165515283"/>
          <c:y val="2.7114195983644088E-4"/>
          <c:w val="0.59825722932650627"/>
          <c:h val="0.91370538774824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(2)'!$E$23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(2)'!$E$24:$E$30</c:f>
              <c:numCache>
                <c:formatCode>#,##0%</c:formatCode>
                <c:ptCount val="7"/>
                <c:pt idx="0">
                  <c:v>0.89493157895263098</c:v>
                </c:pt>
                <c:pt idx="1">
                  <c:v>0.8808979941149595</c:v>
                </c:pt>
                <c:pt idx="2">
                  <c:v>0.75402319361414061</c:v>
                </c:pt>
                <c:pt idx="3">
                  <c:v>0.67640873444800931</c:v>
                </c:pt>
                <c:pt idx="4">
                  <c:v>0.77088261153946724</c:v>
                </c:pt>
                <c:pt idx="5">
                  <c:v>0.68688724889938269</c:v>
                </c:pt>
                <c:pt idx="6">
                  <c:v>0.63909796266330554</c:v>
                </c:pt>
              </c:numCache>
            </c:numRef>
          </c:val>
        </c:ser>
        <c:ser>
          <c:idx val="1"/>
          <c:order val="1"/>
          <c:tx>
            <c:strRef>
              <c:f>'set1ts (2)'!$F$23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(2)'!$F$24:$F$30</c:f>
              <c:numCache>
                <c:formatCode>#,##0%</c:formatCode>
                <c:ptCount val="7"/>
                <c:pt idx="0">
                  <c:v>0.85885263972189263</c:v>
                </c:pt>
                <c:pt idx="1">
                  <c:v>0.76694238703427475</c:v>
                </c:pt>
                <c:pt idx="2">
                  <c:v>0.58195789785970053</c:v>
                </c:pt>
                <c:pt idx="3">
                  <c:v>0.57968598260101556</c:v>
                </c:pt>
                <c:pt idx="4">
                  <c:v>0.51879740865655799</c:v>
                </c:pt>
                <c:pt idx="5">
                  <c:v>0.51451830995049208</c:v>
                </c:pt>
                <c:pt idx="6">
                  <c:v>0.49639383512518048</c:v>
                </c:pt>
              </c:numCache>
            </c:numRef>
          </c:val>
        </c:ser>
        <c:ser>
          <c:idx val="2"/>
          <c:order val="2"/>
          <c:tx>
            <c:strRef>
              <c:f>'set1ts (2)'!$G$23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(2)'!$G$24:$G$30</c:f>
              <c:numCache>
                <c:formatCode>#,##0%</c:formatCode>
                <c:ptCount val="7"/>
                <c:pt idx="0">
                  <c:v>0.77216642978940786</c:v>
                </c:pt>
                <c:pt idx="1">
                  <c:v>0.62720851267270294</c:v>
                </c:pt>
                <c:pt idx="2">
                  <c:v>0.530874942951577</c:v>
                </c:pt>
                <c:pt idx="3">
                  <c:v>0.550625170522415</c:v>
                </c:pt>
                <c:pt idx="4">
                  <c:v>0.3599462669630249</c:v>
                </c:pt>
                <c:pt idx="5">
                  <c:v>0.37833465718179676</c:v>
                </c:pt>
                <c:pt idx="6">
                  <c:v>0.36531314344325028</c:v>
                </c:pt>
              </c:numCache>
            </c:numRef>
          </c:val>
        </c:ser>
        <c:ser>
          <c:idx val="3"/>
          <c:order val="3"/>
          <c:tx>
            <c:strRef>
              <c:f>'set1ts (2)'!$H$23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(2)'!$H$24:$H$30</c:f>
              <c:numCache>
                <c:formatCode>#,##0%</c:formatCode>
                <c:ptCount val="7"/>
                <c:pt idx="0">
                  <c:v>0.79890315379713928</c:v>
                </c:pt>
                <c:pt idx="1">
                  <c:v>0.70142851722916499</c:v>
                </c:pt>
                <c:pt idx="2">
                  <c:v>0.56747004596766915</c:v>
                </c:pt>
                <c:pt idx="3">
                  <c:v>0.56096780036513472</c:v>
                </c:pt>
                <c:pt idx="4">
                  <c:v>0.54683233093724271</c:v>
                </c:pt>
                <c:pt idx="5">
                  <c:v>0.51012094113292961</c:v>
                </c:pt>
                <c:pt idx="6">
                  <c:v>0.5185005881112621</c:v>
                </c:pt>
              </c:numCache>
            </c:numRef>
          </c:val>
        </c:ser>
        <c:ser>
          <c:idx val="4"/>
          <c:order val="4"/>
          <c:tx>
            <c:strRef>
              <c:f>'set1ts (2)'!$I$23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(2)'!$I$24:$I$30</c:f>
              <c:numCache>
                <c:formatCode>#,##0%</c:formatCode>
                <c:ptCount val="7"/>
                <c:pt idx="0">
                  <c:v>0.75465774505258265</c:v>
                </c:pt>
                <c:pt idx="1">
                  <c:v>0.59238367685760929</c:v>
                </c:pt>
                <c:pt idx="2">
                  <c:v>0.46030777149036417</c:v>
                </c:pt>
                <c:pt idx="3">
                  <c:v>0.50843825563725698</c:v>
                </c:pt>
                <c:pt idx="4">
                  <c:v>0.33773447527110584</c:v>
                </c:pt>
                <c:pt idx="5">
                  <c:v>0.34884082357933421</c:v>
                </c:pt>
                <c:pt idx="6">
                  <c:v>0.39266244344783691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94746112"/>
        <c:axId val="94747648"/>
      </c:barChart>
      <c:catAx>
        <c:axId val="94746112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94747648"/>
        <c:crosses val="autoZero"/>
        <c:auto val="1"/>
        <c:lblAlgn val="ctr"/>
        <c:lblOffset val="100"/>
        <c:noMultiLvlLbl val="0"/>
      </c:catAx>
      <c:valAx>
        <c:axId val="94747648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94746112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5871719499385223E-2"/>
          <c:y val="0.93463524190206249"/>
          <c:w val="0.92337130557749569"/>
          <c:h val="5.1803091676358784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369867984938962"/>
          <c:y val="4.5113383590840814E-2"/>
          <c:w val="0.59630131627427563"/>
          <c:h val="0.836059988046319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p21_DANE!$J$86</c:f>
              <c:strCache>
                <c:ptCount val="1"/>
                <c:pt idx="0">
                  <c:v>co najmniej raz</c:v>
                </c:pt>
              </c:strCache>
            </c:strRef>
          </c:tx>
          <c:spPr>
            <a:solidFill>
              <a:srgbClr val="FFFF00">
                <a:alpha val="29804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p21_DANE!$H$87:$I$109</c:f>
              <c:multiLvlStrCache>
                <c:ptCount val="23"/>
                <c:lvl>
                  <c:pt idx="0">
                    <c:v>SP</c:v>
                  </c:pt>
                  <c:pt idx="1">
                    <c:v>GI</c:v>
                  </c:pt>
                  <c:pt idx="2">
                    <c:v>LO</c:v>
                  </c:pt>
                  <c:pt idx="3">
                    <c:v>ZSZ</c:v>
                  </c:pt>
                  <c:pt idx="4">
                    <c:v>TE</c:v>
                  </c:pt>
                  <c:pt idx="6">
                    <c:v>SP</c:v>
                  </c:pt>
                  <c:pt idx="7">
                    <c:v>GI</c:v>
                  </c:pt>
                  <c:pt idx="8">
                    <c:v>LO</c:v>
                  </c:pt>
                  <c:pt idx="9">
                    <c:v>ZSZ</c:v>
                  </c:pt>
                  <c:pt idx="10">
                    <c:v>TE</c:v>
                  </c:pt>
                  <c:pt idx="12">
                    <c:v>SP</c:v>
                  </c:pt>
                  <c:pt idx="13">
                    <c:v>GI</c:v>
                  </c:pt>
                  <c:pt idx="14">
                    <c:v>LO</c:v>
                  </c:pt>
                  <c:pt idx="15">
                    <c:v>ZSZ</c:v>
                  </c:pt>
                  <c:pt idx="16">
                    <c:v>TE</c:v>
                  </c:pt>
                  <c:pt idx="18">
                    <c:v>SP</c:v>
                  </c:pt>
                  <c:pt idx="19">
                    <c:v>GI</c:v>
                  </c:pt>
                  <c:pt idx="20">
                    <c:v>LO</c:v>
                  </c:pt>
                  <c:pt idx="21">
                    <c:v>ZSZ</c:v>
                  </c:pt>
                  <c:pt idx="22">
                    <c:v>TE</c:v>
                  </c:pt>
                </c:lvl>
                <c:lvl>
                  <c:pt idx="0">
                    <c:v>krzyczał na Ciebie</c:v>
                  </c:pt>
                  <c:pt idx="6">
                    <c:v>używał wobec Ciebie obraźliwych słów</c:v>
                  </c:pt>
                  <c:pt idx="12">
                    <c:v>wyśmiewał, ośmieszał Cię przy innych uczniach</c:v>
                  </c:pt>
                  <c:pt idx="18">
                    <c:v>uderzył Cię, szarpnął</c:v>
                  </c:pt>
                </c:lvl>
              </c:multiLvlStrCache>
            </c:multiLvlStrRef>
          </c:cat>
          <c:val>
            <c:numRef>
              <c:f>p21_DANE!$J$87:$J$109</c:f>
              <c:numCache>
                <c:formatCode>###0%</c:formatCode>
                <c:ptCount val="23"/>
                <c:pt idx="0">
                  <c:v>0.2715915455481191</c:v>
                </c:pt>
                <c:pt idx="1">
                  <c:v>0.36004982933255347</c:v>
                </c:pt>
                <c:pt idx="2">
                  <c:v>0.27364326552202317</c:v>
                </c:pt>
                <c:pt idx="3">
                  <c:v>0.30639498540635868</c:v>
                </c:pt>
                <c:pt idx="4">
                  <c:v>0.32068514009192922</c:v>
                </c:pt>
                <c:pt idx="6">
                  <c:v>9.8194270570405764E-2</c:v>
                </c:pt>
                <c:pt idx="7">
                  <c:v>0.15626349183783989</c:v>
                </c:pt>
                <c:pt idx="8">
                  <c:v>0.13028587570206671</c:v>
                </c:pt>
                <c:pt idx="9">
                  <c:v>0.17675685249978981</c:v>
                </c:pt>
                <c:pt idx="10">
                  <c:v>0.17416313806850001</c:v>
                </c:pt>
                <c:pt idx="12">
                  <c:v>9.4167552765738544E-2</c:v>
                </c:pt>
                <c:pt idx="13">
                  <c:v>0.15107327397329789</c:v>
                </c:pt>
                <c:pt idx="14">
                  <c:v>0.16659242262349144</c:v>
                </c:pt>
                <c:pt idx="15">
                  <c:v>0.1349768615157525</c:v>
                </c:pt>
                <c:pt idx="16">
                  <c:v>0.17580817970607879</c:v>
                </c:pt>
                <c:pt idx="18">
                  <c:v>6.5236156567783046E-2</c:v>
                </c:pt>
                <c:pt idx="19">
                  <c:v>5.9185575938537113E-2</c:v>
                </c:pt>
                <c:pt idx="20">
                  <c:v>1.7686009032176441E-2</c:v>
                </c:pt>
                <c:pt idx="21">
                  <c:v>6.8470535037232494E-2</c:v>
                </c:pt>
                <c:pt idx="22">
                  <c:v>3.3226026148711597E-2</c:v>
                </c:pt>
              </c:numCache>
            </c:numRef>
          </c:val>
        </c:ser>
        <c:ser>
          <c:idx val="1"/>
          <c:order val="1"/>
          <c:tx>
            <c:strRef>
              <c:f>p21_DANE!$K$86</c:f>
              <c:strCache>
                <c:ptCount val="1"/>
                <c:pt idx="0">
                  <c:v>co najmniej kilka razy</c:v>
                </c:pt>
              </c:strCache>
            </c:strRef>
          </c:tx>
          <c:spPr>
            <a:solidFill>
              <a:srgbClr val="FFC000">
                <a:alpha val="60000"/>
              </a:srgbClr>
            </a:solidFill>
          </c:spPr>
          <c:invertIfNegative val="0"/>
          <c:cat>
            <c:multiLvlStrRef>
              <c:f>p21_DANE!$H$87:$I$109</c:f>
              <c:multiLvlStrCache>
                <c:ptCount val="23"/>
                <c:lvl>
                  <c:pt idx="0">
                    <c:v>SP</c:v>
                  </c:pt>
                  <c:pt idx="1">
                    <c:v>GI</c:v>
                  </c:pt>
                  <c:pt idx="2">
                    <c:v>LO</c:v>
                  </c:pt>
                  <c:pt idx="3">
                    <c:v>ZSZ</c:v>
                  </c:pt>
                  <c:pt idx="4">
                    <c:v>TE</c:v>
                  </c:pt>
                  <c:pt idx="6">
                    <c:v>SP</c:v>
                  </c:pt>
                  <c:pt idx="7">
                    <c:v>GI</c:v>
                  </c:pt>
                  <c:pt idx="8">
                    <c:v>LO</c:v>
                  </c:pt>
                  <c:pt idx="9">
                    <c:v>ZSZ</c:v>
                  </c:pt>
                  <c:pt idx="10">
                    <c:v>TE</c:v>
                  </c:pt>
                  <c:pt idx="12">
                    <c:v>SP</c:v>
                  </c:pt>
                  <c:pt idx="13">
                    <c:v>GI</c:v>
                  </c:pt>
                  <c:pt idx="14">
                    <c:v>LO</c:v>
                  </c:pt>
                  <c:pt idx="15">
                    <c:v>ZSZ</c:v>
                  </c:pt>
                  <c:pt idx="16">
                    <c:v>TE</c:v>
                  </c:pt>
                  <c:pt idx="18">
                    <c:v>SP</c:v>
                  </c:pt>
                  <c:pt idx="19">
                    <c:v>GI</c:v>
                  </c:pt>
                  <c:pt idx="20">
                    <c:v>LO</c:v>
                  </c:pt>
                  <c:pt idx="21">
                    <c:v>ZSZ</c:v>
                  </c:pt>
                  <c:pt idx="22">
                    <c:v>TE</c:v>
                  </c:pt>
                </c:lvl>
                <c:lvl>
                  <c:pt idx="0">
                    <c:v>krzyczał na Ciebie</c:v>
                  </c:pt>
                  <c:pt idx="6">
                    <c:v>używał wobec Ciebie obraźliwych słów</c:v>
                  </c:pt>
                  <c:pt idx="12">
                    <c:v>wyśmiewał, ośmieszał Cię przy innych uczniach</c:v>
                  </c:pt>
                  <c:pt idx="18">
                    <c:v>uderzył Cię, szarpnął</c:v>
                  </c:pt>
                </c:lvl>
              </c:multiLvlStrCache>
            </c:multiLvlStrRef>
          </c:cat>
          <c:val>
            <c:numRef>
              <c:f>p21_DANE!$K$87:$K$109</c:f>
              <c:numCache>
                <c:formatCode>###0%</c:formatCode>
                <c:ptCount val="23"/>
                <c:pt idx="0">
                  <c:v>0.11812153534804012</c:v>
                </c:pt>
                <c:pt idx="1">
                  <c:v>0.19035475302309868</c:v>
                </c:pt>
                <c:pt idx="2">
                  <c:v>0.13999662105017271</c:v>
                </c:pt>
                <c:pt idx="3">
                  <c:v>0.18442007752810274</c:v>
                </c:pt>
                <c:pt idx="4">
                  <c:v>0.18122738279048553</c:v>
                </c:pt>
                <c:pt idx="6">
                  <c:v>4.8798076955459034E-2</c:v>
                </c:pt>
                <c:pt idx="7">
                  <c:v>8.0818088583734862E-2</c:v>
                </c:pt>
                <c:pt idx="8">
                  <c:v>5.8870497748122114E-2</c:v>
                </c:pt>
                <c:pt idx="9">
                  <c:v>0.11046744766351517</c:v>
                </c:pt>
                <c:pt idx="10">
                  <c:v>9.8184529564344245E-2</c:v>
                </c:pt>
                <c:pt idx="12">
                  <c:v>4.0180853524288976E-2</c:v>
                </c:pt>
                <c:pt idx="13">
                  <c:v>7.5516468078584087E-2</c:v>
                </c:pt>
                <c:pt idx="14">
                  <c:v>7.6394610951344172E-2</c:v>
                </c:pt>
                <c:pt idx="15">
                  <c:v>8.7578709669109106E-2</c:v>
                </c:pt>
                <c:pt idx="16">
                  <c:v>8.272273966299451E-2</c:v>
                </c:pt>
                <c:pt idx="18">
                  <c:v>2.6382195552285295E-2</c:v>
                </c:pt>
                <c:pt idx="19">
                  <c:v>2.9345543963726611E-2</c:v>
                </c:pt>
                <c:pt idx="20">
                  <c:v>6.3015053397652374E-3</c:v>
                </c:pt>
                <c:pt idx="21">
                  <c:v>3.7881175926081902E-2</c:v>
                </c:pt>
                <c:pt idx="22">
                  <c:v>1.6627073944041035E-2</c:v>
                </c:pt>
              </c:numCache>
            </c:numRef>
          </c:val>
        </c:ser>
        <c:ser>
          <c:idx val="2"/>
          <c:order val="2"/>
          <c:tx>
            <c:strRef>
              <c:f>p21_DANE!$L$86</c:f>
              <c:strCache>
                <c:ptCount val="1"/>
                <c:pt idx="0">
                  <c:v>wiele razy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multiLvlStrRef>
              <c:f>p21_DANE!$H$87:$I$109</c:f>
              <c:multiLvlStrCache>
                <c:ptCount val="23"/>
                <c:lvl>
                  <c:pt idx="0">
                    <c:v>SP</c:v>
                  </c:pt>
                  <c:pt idx="1">
                    <c:v>GI</c:v>
                  </c:pt>
                  <c:pt idx="2">
                    <c:v>LO</c:v>
                  </c:pt>
                  <c:pt idx="3">
                    <c:v>ZSZ</c:v>
                  </c:pt>
                  <c:pt idx="4">
                    <c:v>TE</c:v>
                  </c:pt>
                  <c:pt idx="6">
                    <c:v>SP</c:v>
                  </c:pt>
                  <c:pt idx="7">
                    <c:v>GI</c:v>
                  </c:pt>
                  <c:pt idx="8">
                    <c:v>LO</c:v>
                  </c:pt>
                  <c:pt idx="9">
                    <c:v>ZSZ</c:v>
                  </c:pt>
                  <c:pt idx="10">
                    <c:v>TE</c:v>
                  </c:pt>
                  <c:pt idx="12">
                    <c:v>SP</c:v>
                  </c:pt>
                  <c:pt idx="13">
                    <c:v>GI</c:v>
                  </c:pt>
                  <c:pt idx="14">
                    <c:v>LO</c:v>
                  </c:pt>
                  <c:pt idx="15">
                    <c:v>ZSZ</c:v>
                  </c:pt>
                  <c:pt idx="16">
                    <c:v>TE</c:v>
                  </c:pt>
                  <c:pt idx="18">
                    <c:v>SP</c:v>
                  </c:pt>
                  <c:pt idx="19">
                    <c:v>GI</c:v>
                  </c:pt>
                  <c:pt idx="20">
                    <c:v>LO</c:v>
                  </c:pt>
                  <c:pt idx="21">
                    <c:v>ZSZ</c:v>
                  </c:pt>
                  <c:pt idx="22">
                    <c:v>TE</c:v>
                  </c:pt>
                </c:lvl>
                <c:lvl>
                  <c:pt idx="0">
                    <c:v>krzyczał na Ciebie</c:v>
                  </c:pt>
                  <c:pt idx="6">
                    <c:v>używał wobec Ciebie obraźliwych słów</c:v>
                  </c:pt>
                  <c:pt idx="12">
                    <c:v>wyśmiewał, ośmieszał Cię przy innych uczniach</c:v>
                  </c:pt>
                  <c:pt idx="18">
                    <c:v>uderzył Cię, szarpnął</c:v>
                  </c:pt>
                </c:lvl>
              </c:multiLvlStrCache>
            </c:multiLvlStrRef>
          </c:cat>
          <c:val>
            <c:numRef>
              <c:f>p21_DANE!$L$87:$L$109</c:f>
              <c:numCache>
                <c:formatCode>###0%</c:formatCode>
                <c:ptCount val="23"/>
                <c:pt idx="0">
                  <c:v>3.9349852914887677E-2</c:v>
                </c:pt>
                <c:pt idx="1">
                  <c:v>7.1033531856392912E-2</c:v>
                </c:pt>
                <c:pt idx="2">
                  <c:v>4.0192047058336386E-2</c:v>
                </c:pt>
                <c:pt idx="3">
                  <c:v>6.2604705926977394E-2</c:v>
                </c:pt>
                <c:pt idx="4">
                  <c:v>5.6082646013485893E-2</c:v>
                </c:pt>
                <c:pt idx="6">
                  <c:v>1.4983752151010101E-2</c:v>
                </c:pt>
                <c:pt idx="7">
                  <c:v>3.0168142080798231E-2</c:v>
                </c:pt>
                <c:pt idx="8">
                  <c:v>1.7739950629478942E-2</c:v>
                </c:pt>
                <c:pt idx="9">
                  <c:v>3.7622579164262288E-2</c:v>
                </c:pt>
                <c:pt idx="10">
                  <c:v>2.5653937939383652E-2</c:v>
                </c:pt>
                <c:pt idx="12">
                  <c:v>1.3634479974407821E-2</c:v>
                </c:pt>
                <c:pt idx="13">
                  <c:v>3.0057931345859691E-2</c:v>
                </c:pt>
                <c:pt idx="14">
                  <c:v>2.0609732326230801E-2</c:v>
                </c:pt>
                <c:pt idx="15">
                  <c:v>3.5401486165603881E-2</c:v>
                </c:pt>
                <c:pt idx="16">
                  <c:v>2.2317359860616056E-2</c:v>
                </c:pt>
                <c:pt idx="18">
                  <c:v>1.1234860303719963E-2</c:v>
                </c:pt>
                <c:pt idx="19">
                  <c:v>1.6110241376833381E-2</c:v>
                </c:pt>
                <c:pt idx="20">
                  <c:v>3.6391204497457012E-3</c:v>
                </c:pt>
                <c:pt idx="21">
                  <c:v>1.9952867158940509E-2</c:v>
                </c:pt>
                <c:pt idx="22">
                  <c:v>8.5077381337311676E-3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82813696"/>
        <c:axId val="82815232"/>
      </c:barChart>
      <c:catAx>
        <c:axId val="82813696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pl-PL"/>
          </a:p>
        </c:txPr>
        <c:crossAx val="82815232"/>
        <c:crosses val="autoZero"/>
        <c:auto val="1"/>
        <c:lblAlgn val="ctr"/>
        <c:lblOffset val="100"/>
        <c:noMultiLvlLbl val="0"/>
      </c:catAx>
      <c:valAx>
        <c:axId val="82815232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82813696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200" b="0"/>
            </a:pPr>
            <a:endParaRPr lang="pl-PL"/>
          </a:p>
        </c:txPr>
      </c:legendEntry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390741094876235"/>
          <c:y val="1.9628776015075889E-2"/>
          <c:w val="0.59609100188922459"/>
          <c:h val="0.86659893814615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(2)'!$E$23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(2)'!$E$37;'set1ts (2)'!$E$50;'set1ts (2)'!$E$51:$E$52)</c:f>
              <c:numCache>
                <c:formatCode>#,##0%</c:formatCode>
                <c:ptCount val="4"/>
                <c:pt idx="0">
                  <c:v>0.7049642748360887</c:v>
                </c:pt>
                <c:pt idx="1">
                  <c:v>0.70480509828450144</c:v>
                </c:pt>
                <c:pt idx="2">
                  <c:v>0.23934300018927768</c:v>
                </c:pt>
                <c:pt idx="3">
                  <c:v>0.33161938761860593</c:v>
                </c:pt>
              </c:numCache>
            </c:numRef>
          </c:val>
        </c:ser>
        <c:ser>
          <c:idx val="1"/>
          <c:order val="1"/>
          <c:tx>
            <c:strRef>
              <c:f>'set1ts (2)'!$F$23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(2)'!$F$37;'set1ts (2)'!$F$50;'set1ts (2)'!$F$51:$F$52)</c:f>
              <c:numCache>
                <c:formatCode>#,##0%</c:formatCode>
                <c:ptCount val="4"/>
                <c:pt idx="0">
                  <c:v>0.49578119924792996</c:v>
                </c:pt>
                <c:pt idx="1">
                  <c:v>0.57368172900735237</c:v>
                </c:pt>
                <c:pt idx="2">
                  <c:v>0.29887950070461577</c:v>
                </c:pt>
                <c:pt idx="3">
                  <c:v>0.49905122413790431</c:v>
                </c:pt>
              </c:numCache>
            </c:numRef>
          </c:val>
        </c:ser>
        <c:ser>
          <c:idx val="2"/>
          <c:order val="2"/>
          <c:tx>
            <c:strRef>
              <c:f>'set1ts (2)'!$G$23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(2)'!$G$37;'set1ts (2)'!$G$50;'set1ts (2)'!$G$51:$G$52)</c:f>
              <c:numCache>
                <c:formatCode>#,##0%</c:formatCode>
                <c:ptCount val="4"/>
                <c:pt idx="0">
                  <c:v>0.38958619483452023</c:v>
                </c:pt>
                <c:pt idx="1">
                  <c:v>0.50321561980089735</c:v>
                </c:pt>
                <c:pt idx="2">
                  <c:v>0.29398750304455229</c:v>
                </c:pt>
                <c:pt idx="3">
                  <c:v>0.43637557071329663</c:v>
                </c:pt>
              </c:numCache>
            </c:numRef>
          </c:val>
        </c:ser>
        <c:ser>
          <c:idx val="3"/>
          <c:order val="3"/>
          <c:tx>
            <c:strRef>
              <c:f>'set1ts (2)'!$H$23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(2)'!$H$37;'set1ts (2)'!$H$50;'set1ts (2)'!$H$51:$H$52)</c:f>
              <c:numCache>
                <c:formatCode>#,##0%</c:formatCode>
                <c:ptCount val="4"/>
                <c:pt idx="0">
                  <c:v>0.42113985518446978</c:v>
                </c:pt>
                <c:pt idx="1">
                  <c:v>0.46928730964389848</c:v>
                </c:pt>
                <c:pt idx="2">
                  <c:v>0.34335073249642983</c:v>
                </c:pt>
                <c:pt idx="3">
                  <c:v>0.4536069245470295</c:v>
                </c:pt>
              </c:numCache>
            </c:numRef>
          </c:val>
        </c:ser>
        <c:ser>
          <c:idx val="4"/>
          <c:order val="4"/>
          <c:tx>
            <c:strRef>
              <c:f>'set1ts (2)'!$I$23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(2)'!$I$37;'set1ts (2)'!$I$50;'set1ts (2)'!$I$51:$I$52)</c:f>
              <c:numCache>
                <c:formatCode>#,##0%</c:formatCode>
                <c:ptCount val="4"/>
                <c:pt idx="0">
                  <c:v>0.33217158246154782</c:v>
                </c:pt>
                <c:pt idx="1">
                  <c:v>0.42997048175777636</c:v>
                </c:pt>
                <c:pt idx="2">
                  <c:v>0.38665311595902802</c:v>
                </c:pt>
                <c:pt idx="3">
                  <c:v>0.53044643102999411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82920192"/>
        <c:axId val="82921728"/>
      </c:barChart>
      <c:catAx>
        <c:axId val="82920192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82921728"/>
        <c:crosses val="autoZero"/>
        <c:auto val="1"/>
        <c:lblAlgn val="ctr"/>
        <c:lblOffset val="100"/>
        <c:noMultiLvlLbl val="0"/>
      </c:catAx>
      <c:valAx>
        <c:axId val="8292172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8292019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6.5871719499385223E-2"/>
          <c:y val="0.93463524190206249"/>
          <c:w val="0.92337130557749569"/>
          <c:h val="5.1803091676358784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02062954719731"/>
          <c:y val="1.962877601507567E-2"/>
          <c:w val="0.57397778068715277"/>
          <c:h val="0.905102037273636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(2)'!$E$23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(2)'!$E$34:$E$36,'set1ts (2)'!$E$46:$E$48)</c:f>
              <c:numCache>
                <c:formatCode>#,##0%</c:formatCode>
                <c:ptCount val="6"/>
                <c:pt idx="0">
                  <c:v>0.86806592435309471</c:v>
                </c:pt>
                <c:pt idx="1">
                  <c:v>0.89581353384958928</c:v>
                </c:pt>
                <c:pt idx="2">
                  <c:v>0.80196723022656613</c:v>
                </c:pt>
                <c:pt idx="3">
                  <c:v>0.78372932481443669</c:v>
                </c:pt>
                <c:pt idx="4">
                  <c:v>0.79056049942246642</c:v>
                </c:pt>
                <c:pt idx="5">
                  <c:v>0.78191570774836872</c:v>
                </c:pt>
              </c:numCache>
            </c:numRef>
          </c:val>
        </c:ser>
        <c:ser>
          <c:idx val="1"/>
          <c:order val="1"/>
          <c:tx>
            <c:strRef>
              <c:f>'set1ts (2)'!$F$23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(2)'!$F$34:$F$36,'set1ts (2)'!$F$46:$F$48)</c:f>
              <c:numCache>
                <c:formatCode>#,##0%</c:formatCode>
                <c:ptCount val="6"/>
                <c:pt idx="0">
                  <c:v>0.84934922531918322</c:v>
                </c:pt>
                <c:pt idx="1">
                  <c:v>0.8748386607032631</c:v>
                </c:pt>
                <c:pt idx="2">
                  <c:v>0.71881324599739416</c:v>
                </c:pt>
                <c:pt idx="3">
                  <c:v>0.7951263414663805</c:v>
                </c:pt>
                <c:pt idx="4">
                  <c:v>0.74666917603143279</c:v>
                </c:pt>
                <c:pt idx="5">
                  <c:v>0.69728621120524836</c:v>
                </c:pt>
              </c:numCache>
            </c:numRef>
          </c:val>
        </c:ser>
        <c:ser>
          <c:idx val="2"/>
          <c:order val="2"/>
          <c:tx>
            <c:strRef>
              <c:f>'set1ts (2)'!$G$23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(2)'!$G$34:$G$36,'set1ts (2)'!$G$46:$G$48)</c:f>
              <c:numCache>
                <c:formatCode>#,##0%</c:formatCode>
                <c:ptCount val="6"/>
                <c:pt idx="0">
                  <c:v>0.83885318679335852</c:v>
                </c:pt>
                <c:pt idx="1">
                  <c:v>0.90261155230377743</c:v>
                </c:pt>
                <c:pt idx="2">
                  <c:v>0.72936176460668634</c:v>
                </c:pt>
                <c:pt idx="3">
                  <c:v>0.86153327712591055</c:v>
                </c:pt>
                <c:pt idx="4">
                  <c:v>0.77884730774355282</c:v>
                </c:pt>
                <c:pt idx="5">
                  <c:v>0.66206332679251534</c:v>
                </c:pt>
              </c:numCache>
            </c:numRef>
          </c:val>
        </c:ser>
        <c:ser>
          <c:idx val="3"/>
          <c:order val="3"/>
          <c:tx>
            <c:strRef>
              <c:f>'set1ts (2)'!$H$23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(2)'!$H$34:$H$36,'set1ts (2)'!$H$46:$H$48)</c:f>
              <c:numCache>
                <c:formatCode>#,##0%</c:formatCode>
                <c:ptCount val="6"/>
                <c:pt idx="0">
                  <c:v>0.85391952586358821</c:v>
                </c:pt>
                <c:pt idx="1">
                  <c:v>0.8539558305080166</c:v>
                </c:pt>
                <c:pt idx="2">
                  <c:v>0.73215753266178762</c:v>
                </c:pt>
                <c:pt idx="3">
                  <c:v>0.77693536822379661</c:v>
                </c:pt>
                <c:pt idx="4">
                  <c:v>0.76186661321449267</c:v>
                </c:pt>
                <c:pt idx="5">
                  <c:v>0.69071887450979153</c:v>
                </c:pt>
              </c:numCache>
            </c:numRef>
          </c:val>
        </c:ser>
        <c:ser>
          <c:idx val="4"/>
          <c:order val="4"/>
          <c:tx>
            <c:strRef>
              <c:f>'set1ts (2)'!$I$23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(2)'!$I$34:$I$36,'set1ts (2)'!$I$46:$I$48)</c:f>
              <c:numCache>
                <c:formatCode>#,##0%</c:formatCode>
                <c:ptCount val="6"/>
                <c:pt idx="0">
                  <c:v>0.82767647611501183</c:v>
                </c:pt>
                <c:pt idx="1">
                  <c:v>0.87193407415619151</c:v>
                </c:pt>
                <c:pt idx="2">
                  <c:v>0.71871687098789361</c:v>
                </c:pt>
                <c:pt idx="3">
                  <c:v>0.81188183581610562</c:v>
                </c:pt>
                <c:pt idx="4">
                  <c:v>0.75695341865120092</c:v>
                </c:pt>
                <c:pt idx="5">
                  <c:v>0.65041898913729501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82995072"/>
        <c:axId val="82996608"/>
      </c:barChart>
      <c:catAx>
        <c:axId val="82995072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82996608"/>
        <c:crosses val="autoZero"/>
        <c:auto val="1"/>
        <c:lblAlgn val="ctr"/>
        <c:lblOffset val="100"/>
        <c:noMultiLvlLbl val="0"/>
      </c:catAx>
      <c:valAx>
        <c:axId val="82996608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82995072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5871719499385223E-2"/>
          <c:y val="0.93463524190206249"/>
          <c:w val="0.92337130557749569"/>
          <c:h val="5.1803091676358784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810501189692111"/>
          <c:y val="3.9224652950224453E-2"/>
          <c:w val="0.71412027326855143"/>
          <c:h val="0.81691742441211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(2)'!$E$45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(2)'!$E$55:$E$56;'set1ts (2)'!$E$57)</c:f>
              <c:numCache>
                <c:formatCode>#,##0%</c:formatCode>
                <c:ptCount val="3"/>
                <c:pt idx="0">
                  <c:v>0.90556048769826258</c:v>
                </c:pt>
                <c:pt idx="1">
                  <c:v>0.74735772535615652</c:v>
                </c:pt>
                <c:pt idx="2">
                  <c:v>0.56555209533105899</c:v>
                </c:pt>
              </c:numCache>
            </c:numRef>
          </c:val>
        </c:ser>
        <c:ser>
          <c:idx val="1"/>
          <c:order val="1"/>
          <c:tx>
            <c:strRef>
              <c:f>'set1ts (2)'!$F$45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(2)'!$F$55:$F$56;'set1ts (2)'!$F$57)</c:f>
              <c:numCache>
                <c:formatCode>#,##0%</c:formatCode>
                <c:ptCount val="3"/>
                <c:pt idx="0">
                  <c:v>0.86632195061652584</c:v>
                </c:pt>
                <c:pt idx="1">
                  <c:v>0.78704669970333752</c:v>
                </c:pt>
                <c:pt idx="2">
                  <c:v>0.4711863214218559</c:v>
                </c:pt>
              </c:numCache>
            </c:numRef>
          </c:val>
        </c:ser>
        <c:ser>
          <c:idx val="2"/>
          <c:order val="2"/>
          <c:tx>
            <c:strRef>
              <c:f>'set1ts (2)'!$G$45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(2)'!$G$55:$G$56;'set1ts (2)'!$G$57)</c:f>
              <c:numCache>
                <c:formatCode>#,##0%</c:formatCode>
                <c:ptCount val="3"/>
                <c:pt idx="0">
                  <c:v>0.80711008454659872</c:v>
                </c:pt>
                <c:pt idx="1">
                  <c:v>0.77976221628599096</c:v>
                </c:pt>
                <c:pt idx="2">
                  <c:v>0.5006483492470325</c:v>
                </c:pt>
              </c:numCache>
            </c:numRef>
          </c:val>
        </c:ser>
        <c:ser>
          <c:idx val="3"/>
          <c:order val="3"/>
          <c:tx>
            <c:strRef>
              <c:f>'set1ts (2)'!$H$45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(2)'!$H$55:$H$56;'set1ts (2)'!$H$57)</c:f>
              <c:numCache>
                <c:formatCode>#,##0%</c:formatCode>
                <c:ptCount val="3"/>
                <c:pt idx="0">
                  <c:v>0.62072147076167383</c:v>
                </c:pt>
                <c:pt idx="1">
                  <c:v>0.55570823981234851</c:v>
                </c:pt>
                <c:pt idx="2">
                  <c:v>0.3008185506635091</c:v>
                </c:pt>
              </c:numCache>
            </c:numRef>
          </c:val>
        </c:ser>
        <c:ser>
          <c:idx val="4"/>
          <c:order val="4"/>
          <c:tx>
            <c:strRef>
              <c:f>'set1ts (2)'!$I$45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(2)'!$I$55:$I$56;'set1ts (2)'!$I$57)</c:f>
              <c:numCache>
                <c:formatCode>#,##0%</c:formatCode>
                <c:ptCount val="3"/>
                <c:pt idx="0">
                  <c:v>0.73454950062571245</c:v>
                </c:pt>
                <c:pt idx="1">
                  <c:v>0.67840827421957206</c:v>
                </c:pt>
                <c:pt idx="2">
                  <c:v>0.37706194572412188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97966720"/>
        <c:axId val="97849728"/>
      </c:barChart>
      <c:catAx>
        <c:axId val="97966720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97849728"/>
        <c:crosses val="autoZero"/>
        <c:auto val="1"/>
        <c:lblAlgn val="ctr"/>
        <c:lblOffset val="100"/>
        <c:noMultiLvlLbl val="0"/>
      </c:catAx>
      <c:valAx>
        <c:axId val="97849728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97966720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5871719499385223E-2"/>
          <c:y val="0.93463524190206249"/>
          <c:w val="0.92337130557749569"/>
          <c:h val="5.1803091676358784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6BE53-885D-46A7-A879-7006D4CEDA3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7B545E-7406-444A-AA7A-0D521D20AF9D}">
      <dgm:prSet phldrT="[Tekst]"/>
      <dgm:spPr/>
      <dgm:t>
        <a:bodyPr/>
        <a:lstStyle/>
        <a:p>
          <a:r>
            <a:rPr lang="pl-PL" b="1" dirty="0" smtClean="0">
              <a:latin typeface="Calibri" panose="020F0502020204030204" pitchFamily="34" charset="0"/>
            </a:rPr>
            <a:t>Przegląd badań</a:t>
          </a:r>
          <a:endParaRPr lang="en-US" b="1" dirty="0">
            <a:latin typeface="Calibri" panose="020F0502020204030204" pitchFamily="34" charset="0"/>
          </a:endParaRPr>
        </a:p>
      </dgm:t>
    </dgm:pt>
    <dgm:pt modelId="{AC93E468-633A-4CD0-B3E4-F83B0C6A3D26}" type="parTrans" cxnId="{7223B576-81A3-458C-BACB-41738F839A04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86052D51-F9A8-4486-AFA3-B01932B0DBFF}" type="sibTrans" cxnId="{7223B576-81A3-458C-BACB-41738F839A04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2FD805F9-E334-4E94-B75F-47249D9E3677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Przemoc i agresja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A65CD182-117C-4695-90F7-D8E6B0D8189C}" type="parTrans" cxnId="{905D80BD-5E0D-4FCA-9B57-2C2BA011FF1C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3BADB33E-66A6-4F04-9EF1-9114A8DD4440}" type="sibTrans" cxnId="{905D80BD-5E0D-4FCA-9B57-2C2BA011FF1C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3BAA193-291B-45C5-815A-E963B7AF8D3C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Klimat szkoły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F16E284E-D357-48AE-B658-880950DB99B7}" type="parTrans" cxnId="{205A249A-6F5F-40AD-A6C8-B8DC5DF02CC5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ABA97D9-B1EC-4026-A4A9-8E5CB196700F}" type="sibTrans" cxnId="{205A249A-6F5F-40AD-A6C8-B8DC5DF02CC5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DAB8F455-2140-48B3-B24A-87C8064C9656}">
      <dgm:prSet phldrT="[Tekst]"/>
      <dgm:spPr/>
      <dgm:t>
        <a:bodyPr/>
        <a:lstStyle/>
        <a:p>
          <a:r>
            <a:rPr lang="pl-PL" b="1" dirty="0" smtClean="0">
              <a:latin typeface="Calibri" panose="020F0502020204030204" pitchFamily="34" charset="0"/>
            </a:rPr>
            <a:t>Eksploracja - wywiady</a:t>
          </a:r>
          <a:endParaRPr lang="en-US" b="1" dirty="0">
            <a:latin typeface="Calibri" panose="020F0502020204030204" pitchFamily="34" charset="0"/>
          </a:endParaRPr>
        </a:p>
      </dgm:t>
    </dgm:pt>
    <dgm:pt modelId="{CF798DC2-DC60-454C-907D-509A36103796}" type="parTrans" cxnId="{27FBCF15-7574-48B9-AE0B-CA2442BAD00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D9E502A-40BA-47C8-B4C2-9ECF8755BD5D}" type="sibTrans" cxnId="{27FBCF15-7574-48B9-AE0B-CA2442BAD00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B24DC65-0ECB-4A65-B4BA-A08955AF0860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Wywiady eksperckie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B7EB92CC-82F9-42F1-9BD0-9C8C595D14F3}" type="parTrans" cxnId="{27337D50-5735-444C-B3F1-DF0937EAC54D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ED86E5F-6C31-4A67-812E-26668099BCCD}" type="sibTrans" cxnId="{27337D50-5735-444C-B3F1-DF0937EAC54D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756883BA-3C9F-45E5-8EC7-AF074C5D282B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IDI z uczniami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09C32EE0-4217-483D-ACF9-76514F4CB34C}" type="parTrans" cxnId="{676D9C5C-9305-4376-B111-7F3E518818FE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5A090A61-74FD-4030-A76D-F1E192F9BD42}" type="sibTrans" cxnId="{676D9C5C-9305-4376-B111-7F3E518818FE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F66A72F2-FD63-4767-BBE0-D25E2266B92D}">
      <dgm:prSet phldrT="[Tekst]"/>
      <dgm:spPr/>
      <dgm:t>
        <a:bodyPr/>
        <a:lstStyle/>
        <a:p>
          <a:r>
            <a:rPr lang="pl-PL" b="1" dirty="0" smtClean="0">
              <a:latin typeface="Calibri" panose="020F0502020204030204" pitchFamily="34" charset="0"/>
            </a:rPr>
            <a:t>Pilotaż w 15 szkołach</a:t>
          </a:r>
          <a:endParaRPr lang="en-US" b="1" dirty="0">
            <a:latin typeface="Calibri" panose="020F0502020204030204" pitchFamily="34" charset="0"/>
          </a:endParaRPr>
        </a:p>
      </dgm:t>
    </dgm:pt>
    <dgm:pt modelId="{7BF50A2C-E1CA-4C32-8852-3523973D5ABE}" type="parTrans" cxnId="{C00289D8-62D3-4958-B057-B14B3870F261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A6233909-E3DB-440E-9698-1E30F886E017}" type="sibTrans" cxnId="{C00289D8-62D3-4958-B057-B14B3870F261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E3302D95-3F15-445C-B278-DB46B280A942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PAPI audytoryjna z uczniami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DBD9E4A2-3674-40FC-A6C2-72BDD6820E0F}" type="parTrans" cxnId="{8CA8D3C1-33DE-4415-92EB-7C57EDE52CA7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D7CF947E-2F04-4857-9FDE-9567DFA3CFA2}" type="sibTrans" cxnId="{8CA8D3C1-33DE-4415-92EB-7C57EDE52CA7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E32DDA6-87AC-47B6-A4D3-F19E86CC6C6D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CAWI z nauczycielami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F89E97CA-94C7-44A6-8395-5F64BE159E61}" type="parTrans" cxnId="{A8B6108A-AB39-4643-B5D1-92B8CF4C5DC8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5A4CCEC-C982-4CBE-8ACB-CFA6C3BEFB1F}" type="sibTrans" cxnId="{A8B6108A-AB39-4643-B5D1-92B8CF4C5DC8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A03F69C5-D5B5-4F5B-98B5-C1643E8F095D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l-PL" b="1" dirty="0" smtClean="0">
              <a:latin typeface="Calibri" panose="020F0502020204030204" pitchFamily="34" charset="0"/>
            </a:rPr>
            <a:t>Badanie główne w 185 szkołach (XI-XII 2014)</a:t>
          </a:r>
          <a:endParaRPr lang="en-US" b="1" dirty="0">
            <a:latin typeface="Calibri" panose="020F0502020204030204" pitchFamily="34" charset="0"/>
          </a:endParaRPr>
        </a:p>
      </dgm:t>
    </dgm:pt>
    <dgm:pt modelId="{61D690B5-EA5B-4D66-9362-8EC403CE9412}" type="parTrans" cxnId="{8A91573D-02D9-4F5C-966E-B9EBBCBFE08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50A81538-82E1-4514-BEC8-C9DA72E08745}" type="sibTrans" cxnId="{8A91573D-02D9-4F5C-966E-B9EBBCBFE08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5E4032BD-2079-49F7-9EDD-4EB66EFA8EE7}">
      <dgm:prSet phldrT="[Tekst]" custT="1"/>
      <dgm:spPr>
        <a:solidFill>
          <a:srgbClr val="F58220"/>
        </a:solidFill>
      </dgm:spPr>
      <dgm:t>
        <a:bodyPr/>
        <a:lstStyle/>
        <a:p>
          <a:r>
            <a:rPr lang="pl-PL" sz="2000" b="1" dirty="0" smtClean="0">
              <a:latin typeface="Calibri" panose="020F0502020204030204" pitchFamily="34" charset="0"/>
            </a:rPr>
            <a:t>PAPI audytoryjna z uczniami</a:t>
          </a:r>
          <a:endParaRPr lang="en-US" sz="2000" b="1" dirty="0">
            <a:latin typeface="Calibri" panose="020F0502020204030204" pitchFamily="34" charset="0"/>
          </a:endParaRPr>
        </a:p>
      </dgm:t>
    </dgm:pt>
    <dgm:pt modelId="{8372649E-082B-4AB7-8719-F01886BC20D0}" type="parTrans" cxnId="{20431A30-2511-4483-AA22-C4133B047A5D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E3B54C3-50EB-4DDE-A27A-966072BDDB09}" type="sibTrans" cxnId="{20431A30-2511-4483-AA22-C4133B047A5D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FFF3AADA-5682-475B-8D6F-EAC38D932F61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Narzędzia badawcze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20E5F05F-889A-4A1A-8D8B-E9852BD85FB4}" type="parTrans" cxnId="{52F0DD6E-2494-4C18-96AF-66B7EC487992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4D17D88-1ECF-40B2-AA82-8BC153096E1A}" type="sibTrans" cxnId="{52F0DD6E-2494-4C18-96AF-66B7EC487992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6651E94-7132-4F18-A776-873B0D544258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FGI z uczniami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C433D7F5-0BD0-42B5-AC6D-020F9A4197D8}" type="parTrans" cxnId="{7D6A767F-21F4-4CC7-B255-D3E482A8C7F7}">
      <dgm:prSet/>
      <dgm:spPr/>
      <dgm:t>
        <a:bodyPr/>
        <a:lstStyle/>
        <a:p>
          <a:endParaRPr lang="en-US"/>
        </a:p>
      </dgm:t>
    </dgm:pt>
    <dgm:pt modelId="{A88FD682-0AF2-416D-8C3C-2860905C2456}" type="sibTrans" cxnId="{7D6A767F-21F4-4CC7-B255-D3E482A8C7F7}">
      <dgm:prSet/>
      <dgm:spPr/>
      <dgm:t>
        <a:bodyPr/>
        <a:lstStyle/>
        <a:p>
          <a:endParaRPr lang="en-US"/>
        </a:p>
      </dgm:t>
    </dgm:pt>
    <dgm:pt modelId="{DE88C247-C983-468D-94A9-81D6E9CC81AF}">
      <dgm:prSet phldrT="[Tekst]"/>
      <dgm:spPr>
        <a:solidFill>
          <a:srgbClr val="F58220"/>
        </a:solidFill>
      </dgm:spPr>
      <dgm:t>
        <a:bodyPr/>
        <a:lstStyle/>
        <a:p>
          <a:r>
            <a:rPr lang="pl-PL" b="1" dirty="0" smtClean="0">
              <a:solidFill>
                <a:schemeClr val="bg1"/>
              </a:solidFill>
              <a:latin typeface="Arial"/>
              <a:cs typeface="Arial" charset="0"/>
            </a:rPr>
            <a:t>samodzielnie wypełniania PAPI</a:t>
          </a:r>
          <a:r>
            <a:rPr lang="pl-PL" b="1" dirty="0" smtClean="0">
              <a:solidFill>
                <a:srgbClr val="000000"/>
              </a:solidFill>
              <a:latin typeface="Arial"/>
              <a:cs typeface="Arial" charset="0"/>
            </a:rPr>
            <a:t> </a:t>
          </a:r>
          <a:r>
            <a:rPr lang="pl-PL" b="1" dirty="0" smtClean="0">
              <a:latin typeface="Arial" charset="0"/>
              <a:cs typeface="Arial" charset="0"/>
            </a:rPr>
            <a:t>lub CAWI (ankieta internetowa) z pracownikami szkoły </a:t>
          </a:r>
          <a:r>
            <a:rPr lang="pl-PL" dirty="0" smtClean="0">
              <a:latin typeface="Arial" charset="0"/>
              <a:cs typeface="Arial" charset="0"/>
            </a:rPr>
            <a:t>w zależności od preferencji</a:t>
          </a:r>
          <a:endParaRPr lang="en-US" b="1" dirty="0">
            <a:latin typeface="Calibri" panose="020F0502020204030204" pitchFamily="34" charset="0"/>
          </a:endParaRPr>
        </a:p>
      </dgm:t>
    </dgm:pt>
    <dgm:pt modelId="{287E5425-1BF3-474C-AB51-6EDAC903E9C0}" type="parTrans" cxnId="{A0E64138-F6D4-4818-BAEF-3F3D25FCADB5}">
      <dgm:prSet/>
      <dgm:spPr/>
      <dgm:t>
        <a:bodyPr/>
        <a:lstStyle/>
        <a:p>
          <a:endParaRPr lang="en-US"/>
        </a:p>
      </dgm:t>
    </dgm:pt>
    <dgm:pt modelId="{8E4F9784-6E13-49C0-B314-D12B1CC97CAC}" type="sibTrans" cxnId="{A0E64138-F6D4-4818-BAEF-3F3D25FCADB5}">
      <dgm:prSet/>
      <dgm:spPr/>
      <dgm:t>
        <a:bodyPr/>
        <a:lstStyle/>
        <a:p>
          <a:endParaRPr lang="en-US"/>
        </a:p>
      </dgm:t>
    </dgm:pt>
    <dgm:pt modelId="{5409631A-41FE-4FA9-B4CA-2C2B5C8F6ED1}">
      <dgm:prSet phldrT="[Tekst]" custT="1"/>
      <dgm:spPr>
        <a:solidFill>
          <a:srgbClr val="F58220"/>
        </a:solidFill>
      </dgm:spPr>
      <dgm:t>
        <a:bodyPr/>
        <a:lstStyle/>
        <a:p>
          <a:r>
            <a:rPr lang="pl-PL" sz="1600" b="1" dirty="0" smtClean="0">
              <a:latin typeface="Calibri" pitchFamily="34" charset="0"/>
            </a:rPr>
            <a:t>DOKUMENTY: </a:t>
          </a:r>
          <a:r>
            <a:rPr lang="pl-PL" altLang="pl-PL" sz="1600" b="1" dirty="0" smtClean="0">
              <a:latin typeface="Calibri" pitchFamily="34" charset="0"/>
            </a:rPr>
            <a:t>Programy profilaktyczne i wychowawcze, Procedury zachowania w sytuacjach zagrożenia</a:t>
          </a:r>
          <a:endParaRPr lang="en-US" sz="1600" b="1" dirty="0">
            <a:latin typeface="Calibri" pitchFamily="34" charset="0"/>
          </a:endParaRPr>
        </a:p>
      </dgm:t>
    </dgm:pt>
    <dgm:pt modelId="{40040763-B79B-47B9-AF5D-970041122EBC}" type="parTrans" cxnId="{D04B6EBE-816A-47F5-B76A-30C538CAF659}">
      <dgm:prSet/>
      <dgm:spPr/>
      <dgm:t>
        <a:bodyPr/>
        <a:lstStyle/>
        <a:p>
          <a:endParaRPr lang="pl-PL"/>
        </a:p>
      </dgm:t>
    </dgm:pt>
    <dgm:pt modelId="{3311C0B6-96D9-4D05-8749-9267439C01A9}" type="sibTrans" cxnId="{D04B6EBE-816A-47F5-B76A-30C538CAF659}">
      <dgm:prSet/>
      <dgm:spPr/>
      <dgm:t>
        <a:bodyPr/>
        <a:lstStyle/>
        <a:p>
          <a:endParaRPr lang="pl-PL"/>
        </a:p>
      </dgm:t>
    </dgm:pt>
    <dgm:pt modelId="{BFDF480F-7A84-4937-A291-FBBB0CB9B8B0}" type="pres">
      <dgm:prSet presAssocID="{D716BE53-885D-46A7-A879-7006D4CEDA3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AA93F90-AED1-47FD-8B44-B861CB3129BB}" type="pres">
      <dgm:prSet presAssocID="{0B7B545E-7406-444A-AA7A-0D521D20AF9D}" presName="compNode" presStyleCnt="0"/>
      <dgm:spPr/>
    </dgm:pt>
    <dgm:pt modelId="{44237161-F582-4865-A7A7-E4C9472E247C}" type="pres">
      <dgm:prSet presAssocID="{0B7B545E-7406-444A-AA7A-0D521D20AF9D}" presName="aNode" presStyleLbl="bgShp" presStyleIdx="0" presStyleCnt="4" custScaleX="79754"/>
      <dgm:spPr/>
      <dgm:t>
        <a:bodyPr/>
        <a:lstStyle/>
        <a:p>
          <a:endParaRPr lang="pl-PL"/>
        </a:p>
      </dgm:t>
    </dgm:pt>
    <dgm:pt modelId="{E5F965ED-AD00-46BA-9C5F-154C75775A20}" type="pres">
      <dgm:prSet presAssocID="{0B7B545E-7406-444A-AA7A-0D521D20AF9D}" presName="textNode" presStyleLbl="bgShp" presStyleIdx="0" presStyleCnt="4"/>
      <dgm:spPr/>
      <dgm:t>
        <a:bodyPr/>
        <a:lstStyle/>
        <a:p>
          <a:endParaRPr lang="pl-PL"/>
        </a:p>
      </dgm:t>
    </dgm:pt>
    <dgm:pt modelId="{741208E9-5783-43BB-BD45-58B249E00556}" type="pres">
      <dgm:prSet presAssocID="{0B7B545E-7406-444A-AA7A-0D521D20AF9D}" presName="compChildNode" presStyleCnt="0"/>
      <dgm:spPr/>
    </dgm:pt>
    <dgm:pt modelId="{B30F4DCF-4D70-4503-BDDC-221816D0905C}" type="pres">
      <dgm:prSet presAssocID="{0B7B545E-7406-444A-AA7A-0D521D20AF9D}" presName="theInnerList" presStyleCnt="0"/>
      <dgm:spPr/>
    </dgm:pt>
    <dgm:pt modelId="{1F859FD4-41EE-474D-9C60-41DE3F490EDB}" type="pres">
      <dgm:prSet presAssocID="{2FD805F9-E334-4E94-B75F-47249D9E3677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7EC0CD-EDCA-4A29-B37F-5630E8F3F2E6}" type="pres">
      <dgm:prSet presAssocID="{2FD805F9-E334-4E94-B75F-47249D9E3677}" presName="aSpace2" presStyleCnt="0"/>
      <dgm:spPr/>
    </dgm:pt>
    <dgm:pt modelId="{C92E2EB8-50BC-45F8-A150-EA3156514BB3}" type="pres">
      <dgm:prSet presAssocID="{03BAA193-291B-45C5-815A-E963B7AF8D3C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50BAA2-8CE7-41CB-9B44-CFDD6740457A}" type="pres">
      <dgm:prSet presAssocID="{03BAA193-291B-45C5-815A-E963B7AF8D3C}" presName="aSpace2" presStyleCnt="0"/>
      <dgm:spPr/>
    </dgm:pt>
    <dgm:pt modelId="{16D0F732-1DF0-4951-B0FC-6EF624496724}" type="pres">
      <dgm:prSet presAssocID="{FFF3AADA-5682-475B-8D6F-EAC38D932F61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898859-A1A2-4252-8DE4-F604C2D81E7F}" type="pres">
      <dgm:prSet presAssocID="{0B7B545E-7406-444A-AA7A-0D521D20AF9D}" presName="aSpace" presStyleCnt="0"/>
      <dgm:spPr/>
    </dgm:pt>
    <dgm:pt modelId="{5B8A9589-C88D-4DFC-9BE4-77E520656905}" type="pres">
      <dgm:prSet presAssocID="{DAB8F455-2140-48B3-B24A-87C8064C9656}" presName="compNode" presStyleCnt="0"/>
      <dgm:spPr/>
    </dgm:pt>
    <dgm:pt modelId="{734C723E-229C-4703-9812-B2CE0E0313E2}" type="pres">
      <dgm:prSet presAssocID="{DAB8F455-2140-48B3-B24A-87C8064C9656}" presName="aNode" presStyleLbl="bgShp" presStyleIdx="1" presStyleCnt="4" custScaleX="77727"/>
      <dgm:spPr/>
      <dgm:t>
        <a:bodyPr/>
        <a:lstStyle/>
        <a:p>
          <a:endParaRPr lang="en-US"/>
        </a:p>
      </dgm:t>
    </dgm:pt>
    <dgm:pt modelId="{70EDCF25-2CCE-463A-90B1-F1AA9035E129}" type="pres">
      <dgm:prSet presAssocID="{DAB8F455-2140-48B3-B24A-87C8064C9656}" presName="textNode" presStyleLbl="bgShp" presStyleIdx="1" presStyleCnt="4"/>
      <dgm:spPr/>
      <dgm:t>
        <a:bodyPr/>
        <a:lstStyle/>
        <a:p>
          <a:endParaRPr lang="en-US"/>
        </a:p>
      </dgm:t>
    </dgm:pt>
    <dgm:pt modelId="{900115AE-5AB3-4A81-BDC0-DCB4781899B2}" type="pres">
      <dgm:prSet presAssocID="{DAB8F455-2140-48B3-B24A-87C8064C9656}" presName="compChildNode" presStyleCnt="0"/>
      <dgm:spPr/>
    </dgm:pt>
    <dgm:pt modelId="{228C9BC0-3726-4664-9937-63FC1E24C624}" type="pres">
      <dgm:prSet presAssocID="{DAB8F455-2140-48B3-B24A-87C8064C9656}" presName="theInnerList" presStyleCnt="0"/>
      <dgm:spPr/>
    </dgm:pt>
    <dgm:pt modelId="{5470FD5F-8646-43ED-9036-2C0E91F5A0A2}" type="pres">
      <dgm:prSet presAssocID="{0B24DC65-0ECB-4A65-B4BA-A08955AF0860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68D76E-588D-432E-99DF-B983B91C8792}" type="pres">
      <dgm:prSet presAssocID="{0B24DC65-0ECB-4A65-B4BA-A08955AF0860}" presName="aSpace2" presStyleCnt="0"/>
      <dgm:spPr/>
    </dgm:pt>
    <dgm:pt modelId="{E2320FB4-09BD-427F-A6F0-73F429AE567B}" type="pres">
      <dgm:prSet presAssocID="{756883BA-3C9F-45E5-8EC7-AF074C5D282B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1BA93D-D05A-4A26-B0EE-B8D1FA799ACB}" type="pres">
      <dgm:prSet presAssocID="{756883BA-3C9F-45E5-8EC7-AF074C5D282B}" presName="aSpace2" presStyleCnt="0"/>
      <dgm:spPr/>
    </dgm:pt>
    <dgm:pt modelId="{EE7A5DBC-DCF5-4CE7-B322-E9E00739A4F0}" type="pres">
      <dgm:prSet presAssocID="{06651E94-7132-4F18-A776-873B0D544258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DAA986-9621-4A9D-B197-5D960713EB1D}" type="pres">
      <dgm:prSet presAssocID="{DAB8F455-2140-48B3-B24A-87C8064C9656}" presName="aSpace" presStyleCnt="0"/>
      <dgm:spPr/>
    </dgm:pt>
    <dgm:pt modelId="{DBEDF22C-3702-41B4-AC94-7ED01F656AA2}" type="pres">
      <dgm:prSet presAssocID="{F66A72F2-FD63-4767-BBE0-D25E2266B92D}" presName="compNode" presStyleCnt="0"/>
      <dgm:spPr/>
    </dgm:pt>
    <dgm:pt modelId="{957999E8-4676-4DCF-B89A-09966A051921}" type="pres">
      <dgm:prSet presAssocID="{F66A72F2-FD63-4767-BBE0-D25E2266B92D}" presName="aNode" presStyleLbl="bgShp" presStyleIdx="2" presStyleCnt="4" custScaleX="83005"/>
      <dgm:spPr/>
      <dgm:t>
        <a:bodyPr/>
        <a:lstStyle/>
        <a:p>
          <a:endParaRPr lang="en-US"/>
        </a:p>
      </dgm:t>
    </dgm:pt>
    <dgm:pt modelId="{04A63AB9-61B6-4779-8952-0764F6A590E4}" type="pres">
      <dgm:prSet presAssocID="{F66A72F2-FD63-4767-BBE0-D25E2266B92D}" presName="textNode" presStyleLbl="bgShp" presStyleIdx="2" presStyleCnt="4"/>
      <dgm:spPr/>
      <dgm:t>
        <a:bodyPr/>
        <a:lstStyle/>
        <a:p>
          <a:endParaRPr lang="en-US"/>
        </a:p>
      </dgm:t>
    </dgm:pt>
    <dgm:pt modelId="{F9B74D74-B788-4D32-BE07-13861DF154D5}" type="pres">
      <dgm:prSet presAssocID="{F66A72F2-FD63-4767-BBE0-D25E2266B92D}" presName="compChildNode" presStyleCnt="0"/>
      <dgm:spPr/>
    </dgm:pt>
    <dgm:pt modelId="{AC40E0A8-C7B6-4CC0-9419-2EEA8B75C019}" type="pres">
      <dgm:prSet presAssocID="{F66A72F2-FD63-4767-BBE0-D25E2266B92D}" presName="theInnerList" presStyleCnt="0"/>
      <dgm:spPr/>
    </dgm:pt>
    <dgm:pt modelId="{DCC49002-2632-40C4-AF87-1CE62125F37C}" type="pres">
      <dgm:prSet presAssocID="{E3302D95-3F15-445C-B278-DB46B280A942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887C0F-17F6-423A-B0EF-3800B46898F5}" type="pres">
      <dgm:prSet presAssocID="{E3302D95-3F15-445C-B278-DB46B280A942}" presName="aSpace2" presStyleCnt="0"/>
      <dgm:spPr/>
    </dgm:pt>
    <dgm:pt modelId="{C0ADE5E3-95C0-4127-B2E9-8942C6435DFB}" type="pres">
      <dgm:prSet presAssocID="{0E32DDA6-87AC-47B6-A4D3-F19E86CC6C6D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0215EC-4917-4472-8409-E58698AC9143}" type="pres">
      <dgm:prSet presAssocID="{F66A72F2-FD63-4767-BBE0-D25E2266B92D}" presName="aSpace" presStyleCnt="0"/>
      <dgm:spPr/>
    </dgm:pt>
    <dgm:pt modelId="{7AD77C74-7946-4341-B900-1878BD16CAFC}" type="pres">
      <dgm:prSet presAssocID="{A03F69C5-D5B5-4F5B-98B5-C1643E8F095D}" presName="compNode" presStyleCnt="0"/>
      <dgm:spPr/>
    </dgm:pt>
    <dgm:pt modelId="{EF1170FE-73B7-482F-95F7-ABC417E5CF90}" type="pres">
      <dgm:prSet presAssocID="{A03F69C5-D5B5-4F5B-98B5-C1643E8F095D}" presName="aNode" presStyleLbl="bgShp" presStyleIdx="3" presStyleCnt="4"/>
      <dgm:spPr/>
      <dgm:t>
        <a:bodyPr/>
        <a:lstStyle/>
        <a:p>
          <a:endParaRPr lang="pl-PL"/>
        </a:p>
      </dgm:t>
    </dgm:pt>
    <dgm:pt modelId="{D619A4AD-9EDF-4B08-9656-3B6E7A7C5FE4}" type="pres">
      <dgm:prSet presAssocID="{A03F69C5-D5B5-4F5B-98B5-C1643E8F095D}" presName="textNode" presStyleLbl="bgShp" presStyleIdx="3" presStyleCnt="4"/>
      <dgm:spPr/>
      <dgm:t>
        <a:bodyPr/>
        <a:lstStyle/>
        <a:p>
          <a:endParaRPr lang="pl-PL"/>
        </a:p>
      </dgm:t>
    </dgm:pt>
    <dgm:pt modelId="{EA3816E3-566E-4671-B94F-B5E5DF0291E3}" type="pres">
      <dgm:prSet presAssocID="{A03F69C5-D5B5-4F5B-98B5-C1643E8F095D}" presName="compChildNode" presStyleCnt="0"/>
      <dgm:spPr/>
    </dgm:pt>
    <dgm:pt modelId="{D3E0DF18-F477-452F-9919-9C428F7A097E}" type="pres">
      <dgm:prSet presAssocID="{A03F69C5-D5B5-4F5B-98B5-C1643E8F095D}" presName="theInnerList" presStyleCnt="0"/>
      <dgm:spPr/>
    </dgm:pt>
    <dgm:pt modelId="{3108F436-3463-47BB-AADF-4B1014944922}" type="pres">
      <dgm:prSet presAssocID="{5E4032BD-2079-49F7-9EDD-4EB66EFA8EE7}" presName="childNode" presStyleLbl="node1" presStyleIdx="8" presStyleCnt="11" custScaleX="124316" custScaleY="167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33A37-318F-43CF-B0BD-EFF0AE881786}" type="pres">
      <dgm:prSet presAssocID="{5E4032BD-2079-49F7-9EDD-4EB66EFA8EE7}" presName="aSpace2" presStyleCnt="0"/>
      <dgm:spPr/>
    </dgm:pt>
    <dgm:pt modelId="{33B87240-46A6-4479-82C2-0B666CC740C1}" type="pres">
      <dgm:prSet presAssocID="{DE88C247-C983-468D-94A9-81D6E9CC81AF}" presName="childNode" presStyleLbl="node1" presStyleIdx="9" presStyleCnt="11" custScaleX="125931" custScaleY="340418" custLinFactY="3723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F889F6-BE3E-41A6-B329-BB876956A471}" type="pres">
      <dgm:prSet presAssocID="{DE88C247-C983-468D-94A9-81D6E9CC81AF}" presName="aSpace2" presStyleCnt="0"/>
      <dgm:spPr/>
    </dgm:pt>
    <dgm:pt modelId="{69077CE3-A4A8-4A1A-BD0E-C5FE5B9E19FC}" type="pres">
      <dgm:prSet presAssocID="{5409631A-41FE-4FA9-B4CA-2C2B5C8F6ED1}" presName="childNode" presStyleLbl="node1" presStyleIdx="10" presStyleCnt="11" custScaleX="125384" custScaleY="285516" custLinFactY="13875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4ED0CE0-9C1A-42A5-BFE7-D0830987564E}" type="presOf" srcId="{DAB8F455-2140-48B3-B24A-87C8064C9656}" destId="{70EDCF25-2CCE-463A-90B1-F1AA9035E129}" srcOrd="1" destOrd="0" presId="urn:microsoft.com/office/officeart/2005/8/layout/lProcess2"/>
    <dgm:cxn modelId="{BC526442-8195-48A3-9118-83D9A9E3D11B}" type="presOf" srcId="{0B24DC65-0ECB-4A65-B4BA-A08955AF0860}" destId="{5470FD5F-8646-43ED-9036-2C0E91F5A0A2}" srcOrd="0" destOrd="0" presId="urn:microsoft.com/office/officeart/2005/8/layout/lProcess2"/>
    <dgm:cxn modelId="{7223B576-81A3-458C-BACB-41738F839A04}" srcId="{D716BE53-885D-46A7-A879-7006D4CEDA30}" destId="{0B7B545E-7406-444A-AA7A-0D521D20AF9D}" srcOrd="0" destOrd="0" parTransId="{AC93E468-633A-4CD0-B3E4-F83B0C6A3D26}" sibTransId="{86052D51-F9A8-4486-AFA3-B01932B0DBFF}"/>
    <dgm:cxn modelId="{A8B6108A-AB39-4643-B5D1-92B8CF4C5DC8}" srcId="{F66A72F2-FD63-4767-BBE0-D25E2266B92D}" destId="{0E32DDA6-87AC-47B6-A4D3-F19E86CC6C6D}" srcOrd="1" destOrd="0" parTransId="{F89E97CA-94C7-44A6-8395-5F64BE159E61}" sibTransId="{15A4CCEC-C982-4CBE-8ACB-CFA6C3BEFB1F}"/>
    <dgm:cxn modelId="{5AC2FAB5-8E3A-44AE-837D-2E6021EFC550}" type="presOf" srcId="{F66A72F2-FD63-4767-BBE0-D25E2266B92D}" destId="{957999E8-4676-4DCF-B89A-09966A051921}" srcOrd="0" destOrd="0" presId="urn:microsoft.com/office/officeart/2005/8/layout/lProcess2"/>
    <dgm:cxn modelId="{52F0DD6E-2494-4C18-96AF-66B7EC487992}" srcId="{0B7B545E-7406-444A-AA7A-0D521D20AF9D}" destId="{FFF3AADA-5682-475B-8D6F-EAC38D932F61}" srcOrd="2" destOrd="0" parTransId="{20E5F05F-889A-4A1A-8D8B-E9852BD85FB4}" sibTransId="{14D17D88-1ECF-40B2-AA82-8BC153096E1A}"/>
    <dgm:cxn modelId="{946F84AC-EF78-421B-A530-046F712E3416}" type="presOf" srcId="{D716BE53-885D-46A7-A879-7006D4CEDA30}" destId="{BFDF480F-7A84-4937-A291-FBBB0CB9B8B0}" srcOrd="0" destOrd="0" presId="urn:microsoft.com/office/officeart/2005/8/layout/lProcess2"/>
    <dgm:cxn modelId="{6FECD44A-A363-4A5A-85F7-58EBB01D9ACE}" type="presOf" srcId="{A03F69C5-D5B5-4F5B-98B5-C1643E8F095D}" destId="{EF1170FE-73B7-482F-95F7-ABC417E5CF90}" srcOrd="0" destOrd="0" presId="urn:microsoft.com/office/officeart/2005/8/layout/lProcess2"/>
    <dgm:cxn modelId="{259CE37F-0043-4459-BB15-7614131DDD50}" type="presOf" srcId="{5409631A-41FE-4FA9-B4CA-2C2B5C8F6ED1}" destId="{69077CE3-A4A8-4A1A-BD0E-C5FE5B9E19FC}" srcOrd="0" destOrd="0" presId="urn:microsoft.com/office/officeart/2005/8/layout/lProcess2"/>
    <dgm:cxn modelId="{472283EA-7830-4960-891E-D54E960458AA}" type="presOf" srcId="{FFF3AADA-5682-475B-8D6F-EAC38D932F61}" destId="{16D0F732-1DF0-4951-B0FC-6EF624496724}" srcOrd="0" destOrd="0" presId="urn:microsoft.com/office/officeart/2005/8/layout/lProcess2"/>
    <dgm:cxn modelId="{20431A30-2511-4483-AA22-C4133B047A5D}" srcId="{A03F69C5-D5B5-4F5B-98B5-C1643E8F095D}" destId="{5E4032BD-2079-49F7-9EDD-4EB66EFA8EE7}" srcOrd="0" destOrd="0" parTransId="{8372649E-082B-4AB7-8719-F01886BC20D0}" sibTransId="{0E3B54C3-50EB-4DDE-A27A-966072BDDB09}"/>
    <dgm:cxn modelId="{676D9C5C-9305-4376-B111-7F3E518818FE}" srcId="{DAB8F455-2140-48B3-B24A-87C8064C9656}" destId="{756883BA-3C9F-45E5-8EC7-AF074C5D282B}" srcOrd="1" destOrd="0" parTransId="{09C32EE0-4217-483D-ACF9-76514F4CB34C}" sibTransId="{5A090A61-74FD-4030-A76D-F1E192F9BD42}"/>
    <dgm:cxn modelId="{7D6A767F-21F4-4CC7-B255-D3E482A8C7F7}" srcId="{DAB8F455-2140-48B3-B24A-87C8064C9656}" destId="{06651E94-7132-4F18-A776-873B0D544258}" srcOrd="2" destOrd="0" parTransId="{C433D7F5-0BD0-42B5-AC6D-020F9A4197D8}" sibTransId="{A88FD682-0AF2-416D-8C3C-2860905C2456}"/>
    <dgm:cxn modelId="{905D80BD-5E0D-4FCA-9B57-2C2BA011FF1C}" srcId="{0B7B545E-7406-444A-AA7A-0D521D20AF9D}" destId="{2FD805F9-E334-4E94-B75F-47249D9E3677}" srcOrd="0" destOrd="0" parTransId="{A65CD182-117C-4695-90F7-D8E6B0D8189C}" sibTransId="{3BADB33E-66A6-4F04-9EF1-9114A8DD4440}"/>
    <dgm:cxn modelId="{E1A1D359-8539-44B8-AA6F-376F4A37CCB8}" type="presOf" srcId="{F66A72F2-FD63-4767-BBE0-D25E2266B92D}" destId="{04A63AB9-61B6-4779-8952-0764F6A590E4}" srcOrd="1" destOrd="0" presId="urn:microsoft.com/office/officeart/2005/8/layout/lProcess2"/>
    <dgm:cxn modelId="{2512D206-F8BC-437F-9B89-F0F4BD99A374}" type="presOf" srcId="{DE88C247-C983-468D-94A9-81D6E9CC81AF}" destId="{33B87240-46A6-4479-82C2-0B666CC740C1}" srcOrd="0" destOrd="0" presId="urn:microsoft.com/office/officeart/2005/8/layout/lProcess2"/>
    <dgm:cxn modelId="{27FBCF15-7574-48B9-AE0B-CA2442BAD00A}" srcId="{D716BE53-885D-46A7-A879-7006D4CEDA30}" destId="{DAB8F455-2140-48B3-B24A-87C8064C9656}" srcOrd="1" destOrd="0" parTransId="{CF798DC2-DC60-454C-907D-509A36103796}" sibTransId="{1D9E502A-40BA-47C8-B4C2-9ECF8755BD5D}"/>
    <dgm:cxn modelId="{205A249A-6F5F-40AD-A6C8-B8DC5DF02CC5}" srcId="{0B7B545E-7406-444A-AA7A-0D521D20AF9D}" destId="{03BAA193-291B-45C5-815A-E963B7AF8D3C}" srcOrd="1" destOrd="0" parTransId="{F16E284E-D357-48AE-B658-880950DB99B7}" sibTransId="{1ABA97D9-B1EC-4026-A4A9-8E5CB196700F}"/>
    <dgm:cxn modelId="{14A4EC63-7FFF-4F92-A37F-563B6F0C58A1}" type="presOf" srcId="{06651E94-7132-4F18-A776-873B0D544258}" destId="{EE7A5DBC-DCF5-4CE7-B322-E9E00739A4F0}" srcOrd="0" destOrd="0" presId="urn:microsoft.com/office/officeart/2005/8/layout/lProcess2"/>
    <dgm:cxn modelId="{47492878-7B4B-4F9D-A1E0-2F5DF201EF1B}" type="presOf" srcId="{A03F69C5-D5B5-4F5B-98B5-C1643E8F095D}" destId="{D619A4AD-9EDF-4B08-9656-3B6E7A7C5FE4}" srcOrd="1" destOrd="0" presId="urn:microsoft.com/office/officeart/2005/8/layout/lProcess2"/>
    <dgm:cxn modelId="{6E0A5A11-46BF-423C-AC7B-D1B5A8BEDE84}" type="presOf" srcId="{2FD805F9-E334-4E94-B75F-47249D9E3677}" destId="{1F859FD4-41EE-474D-9C60-41DE3F490EDB}" srcOrd="0" destOrd="0" presId="urn:microsoft.com/office/officeart/2005/8/layout/lProcess2"/>
    <dgm:cxn modelId="{A0E64138-F6D4-4818-BAEF-3F3D25FCADB5}" srcId="{A03F69C5-D5B5-4F5B-98B5-C1643E8F095D}" destId="{DE88C247-C983-468D-94A9-81D6E9CC81AF}" srcOrd="1" destOrd="0" parTransId="{287E5425-1BF3-474C-AB51-6EDAC903E9C0}" sibTransId="{8E4F9784-6E13-49C0-B314-D12B1CC97CAC}"/>
    <dgm:cxn modelId="{749D4D96-196D-41C1-95F0-B1AF699D3A14}" type="presOf" srcId="{0B7B545E-7406-444A-AA7A-0D521D20AF9D}" destId="{E5F965ED-AD00-46BA-9C5F-154C75775A20}" srcOrd="1" destOrd="0" presId="urn:microsoft.com/office/officeart/2005/8/layout/lProcess2"/>
    <dgm:cxn modelId="{27337D50-5735-444C-B3F1-DF0937EAC54D}" srcId="{DAB8F455-2140-48B3-B24A-87C8064C9656}" destId="{0B24DC65-0ECB-4A65-B4BA-A08955AF0860}" srcOrd="0" destOrd="0" parTransId="{B7EB92CC-82F9-42F1-9BD0-9C8C595D14F3}" sibTransId="{1ED86E5F-6C31-4A67-812E-26668099BCCD}"/>
    <dgm:cxn modelId="{3A2ABB70-7F9C-474F-AA53-4CAB956964DD}" type="presOf" srcId="{E3302D95-3F15-445C-B278-DB46B280A942}" destId="{DCC49002-2632-40C4-AF87-1CE62125F37C}" srcOrd="0" destOrd="0" presId="urn:microsoft.com/office/officeart/2005/8/layout/lProcess2"/>
    <dgm:cxn modelId="{C00289D8-62D3-4958-B057-B14B3870F261}" srcId="{D716BE53-885D-46A7-A879-7006D4CEDA30}" destId="{F66A72F2-FD63-4767-BBE0-D25E2266B92D}" srcOrd="2" destOrd="0" parTransId="{7BF50A2C-E1CA-4C32-8852-3523973D5ABE}" sibTransId="{A6233909-E3DB-440E-9698-1E30F886E017}"/>
    <dgm:cxn modelId="{8548869C-0E6A-43A7-AEC4-58B2CE1B76CD}" type="presOf" srcId="{03BAA193-291B-45C5-815A-E963B7AF8D3C}" destId="{C92E2EB8-50BC-45F8-A150-EA3156514BB3}" srcOrd="0" destOrd="0" presId="urn:microsoft.com/office/officeart/2005/8/layout/lProcess2"/>
    <dgm:cxn modelId="{D2F5DC67-8DFB-4EC7-864A-E25D59B61816}" type="presOf" srcId="{756883BA-3C9F-45E5-8EC7-AF074C5D282B}" destId="{E2320FB4-09BD-427F-A6F0-73F429AE567B}" srcOrd="0" destOrd="0" presId="urn:microsoft.com/office/officeart/2005/8/layout/lProcess2"/>
    <dgm:cxn modelId="{F86815D5-5C88-46C3-AC44-55C47AC8EA47}" type="presOf" srcId="{DAB8F455-2140-48B3-B24A-87C8064C9656}" destId="{734C723E-229C-4703-9812-B2CE0E0313E2}" srcOrd="0" destOrd="0" presId="urn:microsoft.com/office/officeart/2005/8/layout/lProcess2"/>
    <dgm:cxn modelId="{EB389E60-AD54-4E36-AC9A-B4479582526B}" type="presOf" srcId="{0E32DDA6-87AC-47B6-A4D3-F19E86CC6C6D}" destId="{C0ADE5E3-95C0-4127-B2E9-8942C6435DFB}" srcOrd="0" destOrd="0" presId="urn:microsoft.com/office/officeart/2005/8/layout/lProcess2"/>
    <dgm:cxn modelId="{DC10B45D-31AE-4A67-ACBA-B8137B477AA2}" type="presOf" srcId="{0B7B545E-7406-444A-AA7A-0D521D20AF9D}" destId="{44237161-F582-4865-A7A7-E4C9472E247C}" srcOrd="0" destOrd="0" presId="urn:microsoft.com/office/officeart/2005/8/layout/lProcess2"/>
    <dgm:cxn modelId="{4D25DC58-7319-4BE1-BA8B-28E35CE30238}" type="presOf" srcId="{5E4032BD-2079-49F7-9EDD-4EB66EFA8EE7}" destId="{3108F436-3463-47BB-AADF-4B1014944922}" srcOrd="0" destOrd="0" presId="urn:microsoft.com/office/officeart/2005/8/layout/lProcess2"/>
    <dgm:cxn modelId="{8CA8D3C1-33DE-4415-92EB-7C57EDE52CA7}" srcId="{F66A72F2-FD63-4767-BBE0-D25E2266B92D}" destId="{E3302D95-3F15-445C-B278-DB46B280A942}" srcOrd="0" destOrd="0" parTransId="{DBD9E4A2-3674-40FC-A6C2-72BDD6820E0F}" sibTransId="{D7CF947E-2F04-4857-9FDE-9567DFA3CFA2}"/>
    <dgm:cxn modelId="{D04B6EBE-816A-47F5-B76A-30C538CAF659}" srcId="{A03F69C5-D5B5-4F5B-98B5-C1643E8F095D}" destId="{5409631A-41FE-4FA9-B4CA-2C2B5C8F6ED1}" srcOrd="2" destOrd="0" parTransId="{40040763-B79B-47B9-AF5D-970041122EBC}" sibTransId="{3311C0B6-96D9-4D05-8749-9267439C01A9}"/>
    <dgm:cxn modelId="{8A91573D-02D9-4F5C-966E-B9EBBCBFE08A}" srcId="{D716BE53-885D-46A7-A879-7006D4CEDA30}" destId="{A03F69C5-D5B5-4F5B-98B5-C1643E8F095D}" srcOrd="3" destOrd="0" parTransId="{61D690B5-EA5B-4D66-9362-8EC403CE9412}" sibTransId="{50A81538-82E1-4514-BEC8-C9DA72E08745}"/>
    <dgm:cxn modelId="{31213090-004A-4CFD-B610-4E9A3F5DE0F4}" type="presParOf" srcId="{BFDF480F-7A84-4937-A291-FBBB0CB9B8B0}" destId="{2AA93F90-AED1-47FD-8B44-B861CB3129BB}" srcOrd="0" destOrd="0" presId="urn:microsoft.com/office/officeart/2005/8/layout/lProcess2"/>
    <dgm:cxn modelId="{7EBBDF50-0F0F-4792-85D7-861AF890F7D4}" type="presParOf" srcId="{2AA93F90-AED1-47FD-8B44-B861CB3129BB}" destId="{44237161-F582-4865-A7A7-E4C9472E247C}" srcOrd="0" destOrd="0" presId="urn:microsoft.com/office/officeart/2005/8/layout/lProcess2"/>
    <dgm:cxn modelId="{8A96AF96-5043-4F1A-A28C-234135AC4E4C}" type="presParOf" srcId="{2AA93F90-AED1-47FD-8B44-B861CB3129BB}" destId="{E5F965ED-AD00-46BA-9C5F-154C75775A20}" srcOrd="1" destOrd="0" presId="urn:microsoft.com/office/officeart/2005/8/layout/lProcess2"/>
    <dgm:cxn modelId="{031C2A07-B71E-42B5-819C-80CC2206BBAF}" type="presParOf" srcId="{2AA93F90-AED1-47FD-8B44-B861CB3129BB}" destId="{741208E9-5783-43BB-BD45-58B249E00556}" srcOrd="2" destOrd="0" presId="urn:microsoft.com/office/officeart/2005/8/layout/lProcess2"/>
    <dgm:cxn modelId="{753353D7-0A54-44F4-84E8-983C0735CA2E}" type="presParOf" srcId="{741208E9-5783-43BB-BD45-58B249E00556}" destId="{B30F4DCF-4D70-4503-BDDC-221816D0905C}" srcOrd="0" destOrd="0" presId="urn:microsoft.com/office/officeart/2005/8/layout/lProcess2"/>
    <dgm:cxn modelId="{07721D4C-5014-4195-905A-CEE5F49B7945}" type="presParOf" srcId="{B30F4DCF-4D70-4503-BDDC-221816D0905C}" destId="{1F859FD4-41EE-474D-9C60-41DE3F490EDB}" srcOrd="0" destOrd="0" presId="urn:microsoft.com/office/officeart/2005/8/layout/lProcess2"/>
    <dgm:cxn modelId="{20D33C0B-EA97-48BB-88B6-42C5FF5403F0}" type="presParOf" srcId="{B30F4DCF-4D70-4503-BDDC-221816D0905C}" destId="{827EC0CD-EDCA-4A29-B37F-5630E8F3F2E6}" srcOrd="1" destOrd="0" presId="urn:microsoft.com/office/officeart/2005/8/layout/lProcess2"/>
    <dgm:cxn modelId="{3CFB8EDD-FC90-4B9D-B50B-F7E01ADF2D4E}" type="presParOf" srcId="{B30F4DCF-4D70-4503-BDDC-221816D0905C}" destId="{C92E2EB8-50BC-45F8-A150-EA3156514BB3}" srcOrd="2" destOrd="0" presId="urn:microsoft.com/office/officeart/2005/8/layout/lProcess2"/>
    <dgm:cxn modelId="{B8B086B0-1563-42EB-8A1A-4E0C21FD85E5}" type="presParOf" srcId="{B30F4DCF-4D70-4503-BDDC-221816D0905C}" destId="{2150BAA2-8CE7-41CB-9B44-CFDD6740457A}" srcOrd="3" destOrd="0" presId="urn:microsoft.com/office/officeart/2005/8/layout/lProcess2"/>
    <dgm:cxn modelId="{5F97C92E-E301-45CA-848D-7BFA9C037704}" type="presParOf" srcId="{B30F4DCF-4D70-4503-BDDC-221816D0905C}" destId="{16D0F732-1DF0-4951-B0FC-6EF624496724}" srcOrd="4" destOrd="0" presId="urn:microsoft.com/office/officeart/2005/8/layout/lProcess2"/>
    <dgm:cxn modelId="{08048E3E-3CED-44C9-BADC-4FB92341104D}" type="presParOf" srcId="{BFDF480F-7A84-4937-A291-FBBB0CB9B8B0}" destId="{89898859-A1A2-4252-8DE4-F604C2D81E7F}" srcOrd="1" destOrd="0" presId="urn:microsoft.com/office/officeart/2005/8/layout/lProcess2"/>
    <dgm:cxn modelId="{D5CD9294-F24C-4F7F-99A2-C2AAB1041D69}" type="presParOf" srcId="{BFDF480F-7A84-4937-A291-FBBB0CB9B8B0}" destId="{5B8A9589-C88D-4DFC-9BE4-77E520656905}" srcOrd="2" destOrd="0" presId="urn:microsoft.com/office/officeart/2005/8/layout/lProcess2"/>
    <dgm:cxn modelId="{3703EBA1-CDFC-465B-B1BB-1CD20FFFDE66}" type="presParOf" srcId="{5B8A9589-C88D-4DFC-9BE4-77E520656905}" destId="{734C723E-229C-4703-9812-B2CE0E0313E2}" srcOrd="0" destOrd="0" presId="urn:microsoft.com/office/officeart/2005/8/layout/lProcess2"/>
    <dgm:cxn modelId="{9AF7145B-5D29-4F14-A5A6-2F2F4C1D27B7}" type="presParOf" srcId="{5B8A9589-C88D-4DFC-9BE4-77E520656905}" destId="{70EDCF25-2CCE-463A-90B1-F1AA9035E129}" srcOrd="1" destOrd="0" presId="urn:microsoft.com/office/officeart/2005/8/layout/lProcess2"/>
    <dgm:cxn modelId="{03F34E8F-4DCB-4165-8DA9-E9EEB97CA147}" type="presParOf" srcId="{5B8A9589-C88D-4DFC-9BE4-77E520656905}" destId="{900115AE-5AB3-4A81-BDC0-DCB4781899B2}" srcOrd="2" destOrd="0" presId="urn:microsoft.com/office/officeart/2005/8/layout/lProcess2"/>
    <dgm:cxn modelId="{7A675BD0-D6B5-4DCE-BDC4-5DBEBA3193DA}" type="presParOf" srcId="{900115AE-5AB3-4A81-BDC0-DCB4781899B2}" destId="{228C9BC0-3726-4664-9937-63FC1E24C624}" srcOrd="0" destOrd="0" presId="urn:microsoft.com/office/officeart/2005/8/layout/lProcess2"/>
    <dgm:cxn modelId="{E4D5126E-9CF6-4DC3-B128-DF67F0346690}" type="presParOf" srcId="{228C9BC0-3726-4664-9937-63FC1E24C624}" destId="{5470FD5F-8646-43ED-9036-2C0E91F5A0A2}" srcOrd="0" destOrd="0" presId="urn:microsoft.com/office/officeart/2005/8/layout/lProcess2"/>
    <dgm:cxn modelId="{1F7A18F6-28FF-4065-81EE-CC230C817F39}" type="presParOf" srcId="{228C9BC0-3726-4664-9937-63FC1E24C624}" destId="{FA68D76E-588D-432E-99DF-B983B91C8792}" srcOrd="1" destOrd="0" presId="urn:microsoft.com/office/officeart/2005/8/layout/lProcess2"/>
    <dgm:cxn modelId="{73DFC047-C319-4864-9C23-45F7237D5046}" type="presParOf" srcId="{228C9BC0-3726-4664-9937-63FC1E24C624}" destId="{E2320FB4-09BD-427F-A6F0-73F429AE567B}" srcOrd="2" destOrd="0" presId="urn:microsoft.com/office/officeart/2005/8/layout/lProcess2"/>
    <dgm:cxn modelId="{02F729C3-4E82-4636-AD9B-4F6D441C5948}" type="presParOf" srcId="{228C9BC0-3726-4664-9937-63FC1E24C624}" destId="{4E1BA93D-D05A-4A26-B0EE-B8D1FA799ACB}" srcOrd="3" destOrd="0" presId="urn:microsoft.com/office/officeart/2005/8/layout/lProcess2"/>
    <dgm:cxn modelId="{F2C42C94-E6F7-4583-8B68-D0498ECE7ED0}" type="presParOf" srcId="{228C9BC0-3726-4664-9937-63FC1E24C624}" destId="{EE7A5DBC-DCF5-4CE7-B322-E9E00739A4F0}" srcOrd="4" destOrd="0" presId="urn:microsoft.com/office/officeart/2005/8/layout/lProcess2"/>
    <dgm:cxn modelId="{57700B18-C3A9-4CF2-BC30-5157020C3655}" type="presParOf" srcId="{BFDF480F-7A84-4937-A291-FBBB0CB9B8B0}" destId="{CADAA986-9621-4A9D-B197-5D960713EB1D}" srcOrd="3" destOrd="0" presId="urn:microsoft.com/office/officeart/2005/8/layout/lProcess2"/>
    <dgm:cxn modelId="{0EA846DF-EB3E-4C14-B749-A52DFAFC07E3}" type="presParOf" srcId="{BFDF480F-7A84-4937-A291-FBBB0CB9B8B0}" destId="{DBEDF22C-3702-41B4-AC94-7ED01F656AA2}" srcOrd="4" destOrd="0" presId="urn:microsoft.com/office/officeart/2005/8/layout/lProcess2"/>
    <dgm:cxn modelId="{7B06FE01-D0BC-4EC4-8692-DFC7891ECCEF}" type="presParOf" srcId="{DBEDF22C-3702-41B4-AC94-7ED01F656AA2}" destId="{957999E8-4676-4DCF-B89A-09966A051921}" srcOrd="0" destOrd="0" presId="urn:microsoft.com/office/officeart/2005/8/layout/lProcess2"/>
    <dgm:cxn modelId="{F32F2748-127A-4645-8041-DE70A965BD57}" type="presParOf" srcId="{DBEDF22C-3702-41B4-AC94-7ED01F656AA2}" destId="{04A63AB9-61B6-4779-8952-0764F6A590E4}" srcOrd="1" destOrd="0" presId="urn:microsoft.com/office/officeart/2005/8/layout/lProcess2"/>
    <dgm:cxn modelId="{9CB51CE8-F7E3-4FF6-8F96-E942E8186F1C}" type="presParOf" srcId="{DBEDF22C-3702-41B4-AC94-7ED01F656AA2}" destId="{F9B74D74-B788-4D32-BE07-13861DF154D5}" srcOrd="2" destOrd="0" presId="urn:microsoft.com/office/officeart/2005/8/layout/lProcess2"/>
    <dgm:cxn modelId="{C6A71117-8003-4181-9A31-8D60558646A8}" type="presParOf" srcId="{F9B74D74-B788-4D32-BE07-13861DF154D5}" destId="{AC40E0A8-C7B6-4CC0-9419-2EEA8B75C019}" srcOrd="0" destOrd="0" presId="urn:microsoft.com/office/officeart/2005/8/layout/lProcess2"/>
    <dgm:cxn modelId="{B76065FD-5805-475F-BFAF-4AE4415DBAF2}" type="presParOf" srcId="{AC40E0A8-C7B6-4CC0-9419-2EEA8B75C019}" destId="{DCC49002-2632-40C4-AF87-1CE62125F37C}" srcOrd="0" destOrd="0" presId="urn:microsoft.com/office/officeart/2005/8/layout/lProcess2"/>
    <dgm:cxn modelId="{E81469E8-3172-454E-9BA8-4B5F80671ABA}" type="presParOf" srcId="{AC40E0A8-C7B6-4CC0-9419-2EEA8B75C019}" destId="{36887C0F-17F6-423A-B0EF-3800B46898F5}" srcOrd="1" destOrd="0" presId="urn:microsoft.com/office/officeart/2005/8/layout/lProcess2"/>
    <dgm:cxn modelId="{FF1A4D50-D8DB-449F-A203-27ADC6F3D2DB}" type="presParOf" srcId="{AC40E0A8-C7B6-4CC0-9419-2EEA8B75C019}" destId="{C0ADE5E3-95C0-4127-B2E9-8942C6435DFB}" srcOrd="2" destOrd="0" presId="urn:microsoft.com/office/officeart/2005/8/layout/lProcess2"/>
    <dgm:cxn modelId="{37368939-8C32-4D3D-AAA0-3C54D75C927A}" type="presParOf" srcId="{BFDF480F-7A84-4937-A291-FBBB0CB9B8B0}" destId="{2F0215EC-4917-4472-8409-E58698AC9143}" srcOrd="5" destOrd="0" presId="urn:microsoft.com/office/officeart/2005/8/layout/lProcess2"/>
    <dgm:cxn modelId="{F949B846-366E-42B4-8638-7ABD8CEF8BAE}" type="presParOf" srcId="{BFDF480F-7A84-4937-A291-FBBB0CB9B8B0}" destId="{7AD77C74-7946-4341-B900-1878BD16CAFC}" srcOrd="6" destOrd="0" presId="urn:microsoft.com/office/officeart/2005/8/layout/lProcess2"/>
    <dgm:cxn modelId="{BB73E094-C141-4E66-B957-3AA69CBC1E00}" type="presParOf" srcId="{7AD77C74-7946-4341-B900-1878BD16CAFC}" destId="{EF1170FE-73B7-482F-95F7-ABC417E5CF90}" srcOrd="0" destOrd="0" presId="urn:microsoft.com/office/officeart/2005/8/layout/lProcess2"/>
    <dgm:cxn modelId="{EAB4ADEF-22B7-4FCA-8D8C-D695BA97FF0B}" type="presParOf" srcId="{7AD77C74-7946-4341-B900-1878BD16CAFC}" destId="{D619A4AD-9EDF-4B08-9656-3B6E7A7C5FE4}" srcOrd="1" destOrd="0" presId="urn:microsoft.com/office/officeart/2005/8/layout/lProcess2"/>
    <dgm:cxn modelId="{7010507D-0C99-4B65-9554-6DFFC8A34CB2}" type="presParOf" srcId="{7AD77C74-7946-4341-B900-1878BD16CAFC}" destId="{EA3816E3-566E-4671-B94F-B5E5DF0291E3}" srcOrd="2" destOrd="0" presId="urn:microsoft.com/office/officeart/2005/8/layout/lProcess2"/>
    <dgm:cxn modelId="{F67C80C6-DE31-47E3-A178-0924A100DE97}" type="presParOf" srcId="{EA3816E3-566E-4671-B94F-B5E5DF0291E3}" destId="{D3E0DF18-F477-452F-9919-9C428F7A097E}" srcOrd="0" destOrd="0" presId="urn:microsoft.com/office/officeart/2005/8/layout/lProcess2"/>
    <dgm:cxn modelId="{265C939F-63EE-4090-8FBF-81CAF62BB9CE}" type="presParOf" srcId="{D3E0DF18-F477-452F-9919-9C428F7A097E}" destId="{3108F436-3463-47BB-AADF-4B1014944922}" srcOrd="0" destOrd="0" presId="urn:microsoft.com/office/officeart/2005/8/layout/lProcess2"/>
    <dgm:cxn modelId="{E521E9CF-599A-4ABA-B5F1-A4A9EB2D9A67}" type="presParOf" srcId="{D3E0DF18-F477-452F-9919-9C428F7A097E}" destId="{04733A37-318F-43CF-B0BD-EFF0AE881786}" srcOrd="1" destOrd="0" presId="urn:microsoft.com/office/officeart/2005/8/layout/lProcess2"/>
    <dgm:cxn modelId="{5EB777D6-9766-4120-8896-EAE174D2B707}" type="presParOf" srcId="{D3E0DF18-F477-452F-9919-9C428F7A097E}" destId="{33B87240-46A6-4479-82C2-0B666CC740C1}" srcOrd="2" destOrd="0" presId="urn:microsoft.com/office/officeart/2005/8/layout/lProcess2"/>
    <dgm:cxn modelId="{3B7C2A80-252D-4B59-8269-6AC163C2F4AB}" type="presParOf" srcId="{D3E0DF18-F477-452F-9919-9C428F7A097E}" destId="{1CF889F6-BE3E-41A6-B329-BB876956A471}" srcOrd="3" destOrd="0" presId="urn:microsoft.com/office/officeart/2005/8/layout/lProcess2"/>
    <dgm:cxn modelId="{CC8AA879-008C-4494-8A24-17652C9FD937}" type="presParOf" srcId="{D3E0DF18-F477-452F-9919-9C428F7A097E}" destId="{69077CE3-A4A8-4A1A-BD0E-C5FE5B9E19F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26970-18D9-40C9-B40A-273178BFD68E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621F78-851E-4336-A966-6EDEAD552BE3}" type="pres">
      <dgm:prSet presAssocID="{6A426970-18D9-40C9-B40A-273178BFD6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5DFE6C36-AF01-43D1-B5E0-9EA235BDAC39}" type="presOf" srcId="{6A426970-18D9-40C9-B40A-273178BFD68E}" destId="{0F621F78-851E-4336-A966-6EDEAD552BE3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0.20542</cdr:x>
      <cdr:y>0.42546</cdr:y>
    </cdr:from>
    <cdr:to>
      <cdr:x>0.23301</cdr:x>
      <cdr:y>0.46687</cdr:y>
    </cdr:to>
    <cdr:sp macro="" textlink="">
      <cdr:nvSpPr>
        <cdr:cNvPr id="2" name="Gwiazda 5-ramienna 1"/>
        <cdr:cNvSpPr/>
      </cdr:nvSpPr>
      <cdr:spPr bwMode="auto">
        <a:xfrm xmlns:a="http://schemas.openxmlformats.org/drawingml/2006/main">
          <a:off x="2145027" y="2959662"/>
          <a:ext cx="288032" cy="288032"/>
        </a:xfrm>
        <a:prstGeom xmlns:a="http://schemas.openxmlformats.org/drawingml/2006/main" prst="star5">
          <a:avLst/>
        </a:prstGeom>
        <a:solidFill xmlns:a="http://schemas.openxmlformats.org/drawingml/2006/main">
          <a:schemeClr val="tx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0.12964</cdr:x>
      <cdr:y>0.67718</cdr:y>
    </cdr:from>
    <cdr:to>
      <cdr:x>0.15657</cdr:x>
      <cdr:y>0.73135</cdr:y>
    </cdr:to>
    <cdr:sp macro="" textlink="">
      <cdr:nvSpPr>
        <cdr:cNvPr id="3" name="Gwiazda 5-ramienna 2"/>
        <cdr:cNvSpPr/>
      </cdr:nvSpPr>
      <cdr:spPr bwMode="auto">
        <a:xfrm xmlns:a="http://schemas.openxmlformats.org/drawingml/2006/main">
          <a:off x="1386260" y="3600400"/>
          <a:ext cx="288032" cy="288032"/>
        </a:xfrm>
        <a:prstGeom xmlns:a="http://schemas.openxmlformats.org/drawingml/2006/main" prst="star5">
          <a:avLst/>
        </a:prstGeom>
        <a:solidFill xmlns:a="http://schemas.openxmlformats.org/drawingml/2006/main">
          <a:schemeClr val="tx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C515703-0183-4854-9D62-5691AE1DC24E}" type="datetimeFigureOut">
              <a:rPr lang="pl-PL"/>
              <a:pPr>
                <a:defRPr/>
              </a:pPr>
              <a:t>2015-09-30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6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001E41A-8EFF-4886-8E56-654472EF78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561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Celem badania było :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Określenie skali i form zjawiska agresji i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przemocy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 szkole;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 klimatu szkoły i klimatu klasy w polskich szkołach;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Analiza zależności między skalą i specyfiką przemocy i agresji szkolnej a różnymi charakterystykami szkół, w tym w szczególności klimatu szkoły i klasy.</a:t>
            </a:r>
            <a:endParaRPr lang="pl-PL" alt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D9CD11-4ED7-4F64-A6C0-649340374942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pl-PL" dirty="0" smtClean="0"/>
              <a:t>Pozytywne relacje między nauczycielami i uczniami oraz wsparcie udzielane tym drugim to jeden z najważniejszych aspektów klimatu szkoły, mający bezpośredni związek z redukcją problemu przemocy.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Badanie pokazuje, że ocena życzliwości i troski nauczycieli o uczniów radykalnie spada wraz z wiekiem uczniów.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 ostatnich klasach szkół podstawowych niemal wszyscy uczniowie uważają, że nauczyciele starają się pomóc uczniom z problemami i chwalą tych, którzy robią postępy. </a:t>
            </a:r>
          </a:p>
          <a:p>
            <a:pPr>
              <a:defRPr/>
            </a:pPr>
            <a:endParaRPr lang="pl-PL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Gorzej oceniane są relacje niezwiązane z samą nauką: możliwość rozmowy na każdy temat czy zainteresowanie każdym uczniem (takie zachowania nauczycieli wskazuje 60%-70% uczniów ze szkół podstawowych i mniej niż 40% z liceów czy techników). 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Największe różnice między młodszymi a starszymi uczniami dotyczą:</a:t>
            </a:r>
          </a:p>
          <a:p>
            <a:pPr>
              <a:defRPr/>
            </a:pPr>
            <a:r>
              <a:rPr lang="pl-PL" dirty="0" smtClean="0"/>
              <a:t>- oceny starań, by nauka była przyjemnością (zaledwie 1/3 licealistów wierzy, że nauczyciele takie starania podejmują) 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Uczniowie szkół zawodowych oceniają swoich nauczycieli znacznie mniej krytycznie niż ich rówieśnicy z liceów i techników – ich opinie zbliżone są do opinii gimnazjalistów.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Wyniki pokazują też, że nastawienie nauczycieli oceniane jest wyżej w szkołach niedużych,</a:t>
            </a:r>
          </a:p>
          <a:p>
            <a:pPr>
              <a:defRPr/>
            </a:pPr>
            <a:r>
              <a:rPr lang="pl-PL" dirty="0" smtClean="0"/>
              <a:t>a także tam, gdzie nauczyciele czują się dobrze, odczuwają wsparcie kolegów oraz zaufanie i otwartość dyrektora. 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Także nauczycieli zapytano o ich ocenę relacji z uczniami. </a:t>
            </a:r>
          </a:p>
          <a:p>
            <a:pPr>
              <a:defRPr/>
            </a:pPr>
            <a:r>
              <a:rPr lang="pl-PL" dirty="0" smtClean="0"/>
              <a:t>Przedstawiają oni znacznie bardziej optymistyczny obraz niż uczniowie: </a:t>
            </a:r>
          </a:p>
          <a:p>
            <a:pPr>
              <a:defRPr/>
            </a:pPr>
            <a:r>
              <a:rPr lang="pl-PL" dirty="0" smtClean="0"/>
              <a:t>- niemal wszyscy deklarują, że w ich szkole nauczyciele chwalą uczniów, którzy robią postępy,</a:t>
            </a:r>
          </a:p>
          <a:p>
            <a:pPr>
              <a:defRPr/>
            </a:pPr>
            <a:r>
              <a:rPr lang="pl-PL" dirty="0" smtClean="0"/>
              <a:t>- starają się pomóc tym, którzy mają problemy w nauce.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709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Co 5 uczeń potwierdza, że zdarza się, iż nauczyciele w szkole używają obraźliwych słów w stosunku do uczniów.</a:t>
            </a:r>
          </a:p>
          <a:p>
            <a:r>
              <a:rPr lang="pl-PL" dirty="0" smtClean="0"/>
              <a:t>Również co 5 uczeń mówi o wyśmiewaniu i ośmieszaniu przy innych uczniach.</a:t>
            </a:r>
          </a:p>
          <a:p>
            <a:r>
              <a:rPr lang="pl-PL" dirty="0" smtClean="0"/>
              <a:t>Obydwa te zachowania rzadziej wskazywane są przez dzieci ze szkół podstawowych.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Blisko 1/3 uczniów deklaruje, że w ciągu ostatniego miesiąca jakiś nauczyciel na nich krzyczał.</a:t>
            </a:r>
          </a:p>
          <a:p>
            <a:r>
              <a:rPr lang="pl-PL" dirty="0" smtClean="0"/>
              <a:t>Co 6 mówi, że zdarzyło się to co najmniej kilka razy.</a:t>
            </a:r>
          </a:p>
          <a:p>
            <a:r>
              <a:rPr lang="pl-PL" dirty="0" smtClean="0"/>
              <a:t>Częściej w gimnazjach niż w szkołach podstawowych i liceach.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Używanie wobec uczniów obraźliwych słów dotyka co 10 ucznia klas IV-VI szkoły podstawowej i co 6 z gimnazjum, przy czym w około połowie przypadków zachowanie takie miało miejsce więcej niż raz w ciągu miesiąca.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Na podobnym poziomie są wskazania dotyczące wyśmiewania i ośmieszania przy innych .</a:t>
            </a:r>
          </a:p>
          <a:p>
            <a:r>
              <a:rPr lang="pl-PL" dirty="0" smtClean="0"/>
              <a:t>I ponownie szkoła podstawowa korzystnie różni się od kolejnych poziomów kształcenia.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Niepokoją wypowiedzi uczniów dotyczące przemocy fizycznej ze strony nauczycieli.</a:t>
            </a:r>
          </a:p>
          <a:p>
            <a:r>
              <a:rPr lang="pl-PL" dirty="0" smtClean="0"/>
              <a:t>Około 6-7% uczniów klas IV-VI szkół podstawowych oraz gimnazjów wskazuje, że w ciągu miesiąca poprzedzającego badanie jakiś nauczyciel uderzył ich lub szarpnął. </a:t>
            </a:r>
          </a:p>
          <a:p>
            <a:r>
              <a:rPr lang="pl-PL" dirty="0" smtClean="0"/>
              <a:t>Podobna jest skala problemu w szkołach zawodowych, natomiast w liceach i technikach jest on niemal nieobecny.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Wyniki badania potwierdzają, że zachowania tego typu częściej stosowane są przez nauczycieli w stosunku do uczniów z gorszymi wynikami w nauce i gorszymi stopniami z zachowania.</a:t>
            </a:r>
          </a:p>
          <a:p>
            <a:r>
              <a:rPr lang="pl-PL" dirty="0" smtClean="0"/>
              <a:t>Warto przy okazji zwrócić uwagę, że ofiarami takich zachowań nauczycieli częściej padają dzieci rodziców niezaangażowanych i niezainteresowanych tym, co się dzieje w szkole.</a:t>
            </a:r>
          </a:p>
          <a:p>
            <a:r>
              <a:rPr lang="pl-PL" dirty="0" smtClean="0"/>
              <a:t>W końcu na zachowania nauczycieli mogące powodować strach czy poczucie krzywdy uczniów znacznie bardziej narażeni są chłopcy niż dziewczęta.</a:t>
            </a:r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608DE2B-6B1A-41AF-97CB-9349BF653019}" type="slidenum">
              <a:rPr lang="pl-PL" altLang="pl-PL" sz="1200" smtClean="0"/>
              <a:pPr eaLnBrk="1" hangingPunct="1">
                <a:defRPr/>
              </a:pPr>
              <a:t>14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Na ocenę relacji w szkole wpływa też poczucie sprawiedliwości uczniów. </a:t>
            </a:r>
          </a:p>
          <a:p>
            <a:r>
              <a:rPr lang="pl-PL" dirty="0" smtClean="0"/>
              <a:t>Odnosi się ono zarówno do zachowań nauczycieli, jak i egzekwowania zasad.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Ocena sprawiedliwości spada wraz z wiekiem badanych. </a:t>
            </a:r>
          </a:p>
          <a:p>
            <a:r>
              <a:rPr lang="pl-PL" dirty="0" smtClean="0"/>
              <a:t>Pozytywnie ocenia ją około 70% uczniów szkół podstawowych (klasy IV-VI), ale już tylko połowa gimnazjalistów i zaledwie co 3 uczeń technikum.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1/4 uczniów ostatnich klas szkół podstawowych i blisko 40% uczniów technikum przekonanych jest, że za tę samą pracę jedni uczniowie dostają lepsze oceny, a inni gorsze.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Sprawiedliwość nauczycieli wyżej oceniana jest w szkołach niewielkich.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Istotne, że opinie nauczycieli o sprawiedliwości w ich szkole są nieporównanie bardziej pozytywne: ponad 80% uważa, że nauczyciele są sprawiedliwi.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86F2D04-F6B1-4A2F-8FB0-6B8E24C2F7F2}" type="slidenum">
              <a:rPr lang="pl-PL" altLang="pl-PL" sz="1200" smtClean="0"/>
              <a:pPr eaLnBrk="1" hangingPunct="1">
                <a:defRPr/>
              </a:pPr>
              <a:t>15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90% uczniów uważa, że nauczyciele jasno informują o zasadach obowiązujących na lekcjach.</a:t>
            </a:r>
          </a:p>
          <a:p>
            <a:r>
              <a:rPr lang="pl-PL" dirty="0" smtClean="0"/>
              <a:t>4 na 5 osób potwierdza, że uczniowie wiedzą, co jest zabronione w szkole.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Niemal tak samo wysokie są wskazania dotyczące wiedzy na temat znajomości praw ucznia.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Jednak nauczyciele zazwyczaj ograniczają się do krótkiego odczytania zawartości lub poinformowania o konieczności zapoznania się z regulaminem szkoły.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Pomimo powszechnej wiedzy uczniów w kwestii obowiązujących ich zasad, tylko 2/3 deklaruje, że się z nimi zgadza - ponad 3/4 uczniów szkół podstawowych i znacznie mniej na kolejnych etapach.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Co więcej, gdy zadamy pytanie mniej ogólne, okazuje się, że blisko połowa potwierdza, iż niektóre zasady obowiązujące w szkole są niepotrzebne: wprawdzie mówi tak tylko co 4 uczeń ostatnich lat szkoły podstawowej, ale już 50-60% na wyższych etapach edukacyjnych.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Wyższa akceptacja zasad charakteryzuje  uczniów mających lepsze wyniki w nauce i ze sprawowania, bardziej zaangażowanych w działania pozalekcyjne.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Wyższa jest też akceptacja zasad w placówkach niewielkich.</a:t>
            </a:r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97D1210-4B98-4C7C-8826-4E037AE8B2E7}" type="slidenum">
              <a:rPr lang="pl-PL" altLang="pl-PL" sz="1200" smtClean="0"/>
              <a:pPr eaLnBrk="1" hangingPunct="1">
                <a:defRPr/>
              </a:pPr>
              <a:t>16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Zdecydowana większość uczniów potwierdza, że w ich szkołach organizowane są wydarzenia i imprezy, w których uczestniczą uczniowie z różnych klas. </a:t>
            </a:r>
          </a:p>
          <a:p>
            <a:endParaRPr lang="pl-PL" smtClean="0"/>
          </a:p>
          <a:p>
            <a:r>
              <a:rPr lang="pl-PL" smtClean="0"/>
              <a:t>Jednak już tylko połowa jest zdania, że uczniowie chętnie angażują się w aktywność pozalekcyjną.   </a:t>
            </a:r>
          </a:p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B44749-7049-4877-AA8F-DC331A29B319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Okazuje się, że 2/3 uczniów lubi chodzić do swojej szkoły.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Najbardziej entuzjastyczni są uczniowie z ostatnich klas szkoły podstawowej, wśród których odsetek ten wyniósł blisko 3/4.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Kolejnym składnikiem dobrego samopoczucia jest poczucie przynależności.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 wskazania są nieco niższe: nieco ponad połowa stwierdza, że w swojej szkole czuje, iż jest u siebie.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Zdecydowana większość (80%) czuje się natomiast w szkole bezpiecznie.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 zapominajmy jednak, blisko co 10 uczeń, ma jakieś poczucie zagrożenia.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Generalnie w szkole lepiej czują się uczniowie mający dobre stopnie z przedmiotów i dobre oceny z zachowania. 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Widać też związek odpowiedzi z zaangażowaniem pozalekcyjnym: uczniowie wyróżniający się pod tym względem w swoich klasach wyżej oceniają niemal wszystkie aspekty klimatu szkoły.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ciekawe, wyższe oceny wystawiane są też przez uczniów lepiej radzących sobie na WF-ie.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Znaczenie ma też zainteresowanie rodziców: im większe, tym lepiej uczeń ocenia rzeczywistość szkolną.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289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pl-PL" dirty="0" smtClean="0"/>
              <a:t>Istotnym wymiarem klimatu szkoły są relacje w gronie pedagogicznym, w tym między dyrektorem a nauczycielami.</a:t>
            </a:r>
          </a:p>
          <a:p>
            <a:pPr>
              <a:defRPr/>
            </a:pPr>
            <a:r>
              <a:rPr lang="pl-PL" dirty="0" smtClean="0"/>
              <a:t>Kwestie te mają duże znaczenie zarówno z punktu widzenia nauczycieli, jak i uczniów, mogą się też wiązać z poziomem przemocy szkolnej. </a:t>
            </a:r>
          </a:p>
          <a:p>
            <a:pPr>
              <a:defRPr/>
            </a:pPr>
            <a:r>
              <a:rPr lang="pl-PL" dirty="0" smtClean="0"/>
              <a:t>Po pierwsze, wpływają one na zachowanie, zaangażowanie i satysfakcję zawodową nauczycieli. </a:t>
            </a:r>
          </a:p>
          <a:p>
            <a:pPr>
              <a:defRPr/>
            </a:pPr>
            <a:r>
              <a:rPr lang="pl-PL" dirty="0" smtClean="0"/>
              <a:t>Po drugie, relacje w gronie pedagogicznym oddziałują na uczniów: </a:t>
            </a:r>
          </a:p>
          <a:p>
            <a:pPr>
              <a:defRPr/>
            </a:pPr>
            <a:r>
              <a:rPr lang="pl-PL" dirty="0" smtClean="0"/>
              <a:t>- z jednej strony modelują zachowania uczniów obserwujących swoich nauczycieli, </a:t>
            </a:r>
          </a:p>
          <a:p>
            <a:pPr>
              <a:defRPr/>
            </a:pPr>
            <a:r>
              <a:rPr lang="pl-PL" dirty="0" smtClean="0"/>
              <a:t>- z drugiej – poziom zaangażowania nauczycieli przekłada się na ich zachowanie i wpływa na uczniów.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Wyniki badania pokazują, że zdecydowana większość nauczycieli ocenia atmosferę w gronie pedagogicznym pozytywnie.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Ponad 3/4 ocenia, że w pokoju nauczycielskim panuje miła atmosfera.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Jeszcze więcej potwierdza, że nauczyciele często pomagają sobie w rozwiązywaniu trudności wychowawczych.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Jednocześnie co 4 zaznacza, że nauczyciele niechętnie przyznają się przed innymi nauczycielami do problemów.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Stosunkowo wysoką ocenę poziomu wzajemnego wsparcia potwierdzają też odpowiedzi dotyczące pomocy kolegom w sytuacji konieczności wykonania większej pracy.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Gorzej niż wsparcie oceniany jest poziom zaufania: niewiele ponad połowa potwierdza, że nauczyciele ufają sobie wzajemnie.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Zarówno poziom wsparcia, jak i zaufania, jest najwyższy w szkołach małych. </a:t>
            </a:r>
          </a:p>
          <a:p>
            <a:pPr>
              <a:defRPr/>
            </a:pPr>
            <a:r>
              <a:rPr lang="pl-PL" dirty="0" smtClean="0"/>
              <a:t>W szkołach dużych większa jest rywalizacja między nauczycielami. </a:t>
            </a:r>
            <a:endParaRPr lang="pl-PL" dirty="0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A5238FE9-AACB-4DE4-A849-7953AB442178}" type="slidenum">
              <a:rPr lang="pl-PL" altLang="pl-PL" sz="1200" smtClean="0"/>
              <a:pPr eaLnBrk="1" hangingPunct="1">
                <a:defRPr/>
              </a:pPr>
              <a:t>19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Zdecydowana większość nauczycieli bardzo wysoko ocenia dyrektora i jego relacje z gronem pedagogicznym.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Około 4/5  uważa, że traktuje on nauczycieli z szacunkiem, pomaga im w trudnych sytuacjach i jest otwarty na ich propozycje.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Podobny odsetek stwierdza, że dyrektor pozostawia nauczycielom decyzje dotyczące pracy z uczniami.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Nieco mniejszy odsetek nauczycieli (ale wciąż znacząca większość) potwierdza, że dyrektor docenia pracę nauczycieli, traktuje ich sprawiedliwie i ufa im. 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Jednocześnie blisko 1/4 wskazuje na problem niechętnego przyznawania się przed dyrekcją do problemów dydaktycznych i wychowawczych - podejście takie może utrudniać walkę z agresją i przemocą wśród uczniów.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Dyrektorzy w niewielkich szkołach są oceniani lepiej niż ci w szkołach większych.</a:t>
            </a:r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9693485-693C-4EFB-98F2-EAC923814C85}" type="slidenum">
              <a:rPr lang="pl-PL" altLang="pl-PL" sz="1200" smtClean="0"/>
              <a:pPr eaLnBrk="1" hangingPunct="1">
                <a:defRPr/>
              </a:pPr>
              <a:t>20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pl-PL" dirty="0" smtClean="0"/>
              <a:t>Badanie ilościowe zrealizowane w okresie listopad-grudzień 2014 było zwieńczeniem szeregu działań mających na celu opracowanie rzetelnej metodologii. </a:t>
            </a:r>
          </a:p>
          <a:p>
            <a:pPr>
              <a:defRPr/>
            </a:pPr>
            <a:r>
              <a:rPr lang="pl-PL" dirty="0" smtClean="0"/>
              <a:t>W badanu wzięło udział:</a:t>
            </a:r>
          </a:p>
          <a:p>
            <a:pPr>
              <a:defRPr/>
            </a:pPr>
            <a:r>
              <a:rPr lang="pl-PL" dirty="0" smtClean="0"/>
              <a:t>10 993 </a:t>
            </a:r>
            <a:r>
              <a:rPr lang="pl-PL" b="1" dirty="0" smtClean="0"/>
              <a:t>uczniów</a:t>
            </a:r>
            <a:r>
              <a:rPr lang="pl-PL" dirty="0" smtClean="0"/>
              <a:t> z 555 klas, </a:t>
            </a:r>
          </a:p>
          <a:p>
            <a:pPr>
              <a:defRPr/>
            </a:pPr>
            <a:r>
              <a:rPr lang="pl-PL" dirty="0" smtClean="0"/>
              <a:t>528 </a:t>
            </a:r>
            <a:r>
              <a:rPr lang="pl-PL" b="1" dirty="0" smtClean="0"/>
              <a:t>wychowawców</a:t>
            </a:r>
            <a:r>
              <a:rPr lang="pl-PL" dirty="0" smtClean="0"/>
              <a:t> badanych klas, </a:t>
            </a:r>
          </a:p>
          <a:p>
            <a:pPr>
              <a:defRPr/>
            </a:pPr>
            <a:r>
              <a:rPr lang="pl-PL" dirty="0" smtClean="0"/>
              <a:t>242 </a:t>
            </a:r>
            <a:r>
              <a:rPr lang="pl-PL" b="1" dirty="0" smtClean="0"/>
              <a:t>pedagogów i psychologów szkolnych</a:t>
            </a:r>
            <a:r>
              <a:rPr lang="pl-PL" dirty="0" smtClean="0"/>
              <a:t>, </a:t>
            </a:r>
          </a:p>
          <a:p>
            <a:pPr>
              <a:defRPr/>
            </a:pPr>
            <a:r>
              <a:rPr lang="pl-PL" dirty="0" smtClean="0"/>
              <a:t>4 093 </a:t>
            </a:r>
            <a:r>
              <a:rPr lang="pl-PL" b="1" dirty="0" smtClean="0"/>
              <a:t>pozostałych nauczycieli</a:t>
            </a:r>
            <a:r>
              <a:rPr lang="pl-PL" dirty="0" smtClean="0"/>
              <a:t> oraz </a:t>
            </a:r>
          </a:p>
          <a:p>
            <a:pPr>
              <a:defRPr/>
            </a:pPr>
            <a:r>
              <a:rPr lang="pl-PL" dirty="0" smtClean="0"/>
              <a:t>185 </a:t>
            </a:r>
            <a:r>
              <a:rPr lang="pl-PL" b="1" dirty="0" smtClean="0"/>
              <a:t>dyrektorów</a:t>
            </a:r>
            <a:r>
              <a:rPr lang="pl-PL" dirty="0" smtClean="0"/>
              <a:t>. 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Dobór próby zakładał: 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sz="1800" b="1" kern="0" dirty="0" smtClean="0">
                <a:solidFill>
                  <a:srgbClr val="000000"/>
                </a:solidFill>
                <a:latin typeface="Arial"/>
                <a:cs typeface="Arial" charset="0"/>
              </a:rPr>
              <a:t>Reprezentatywną próbę</a:t>
            </a:r>
            <a:r>
              <a:rPr lang="pl-PL" sz="1800" b="1" kern="0" baseline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pl-PL" sz="1800" b="1" kern="0" dirty="0" smtClean="0">
                <a:solidFill>
                  <a:srgbClr val="000000"/>
                </a:solidFill>
                <a:latin typeface="Arial"/>
                <a:cs typeface="Arial" charset="0"/>
              </a:rPr>
              <a:t>szkół</a:t>
            </a:r>
            <a:endParaRPr lang="pl-PL" sz="1800" dirty="0" smtClean="0">
              <a:latin typeface="Arial" charset="0"/>
              <a:cs typeface="Arial" charset="0"/>
            </a:endParaRPr>
          </a:p>
          <a:p>
            <a:pPr marL="342900" lvl="1" indent="-342900"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sz="1800" b="1" kern="0" dirty="0" smtClean="0">
                <a:solidFill>
                  <a:srgbClr val="000000"/>
                </a:solidFill>
                <a:latin typeface="Arial"/>
                <a:cs typeface="Arial" charset="0"/>
              </a:rPr>
              <a:t>Reprezentatywną</a:t>
            </a:r>
            <a:r>
              <a:rPr lang="pl-PL" sz="1800" b="1" kern="0" baseline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pl-PL" sz="1800" b="1" kern="0" dirty="0" smtClean="0">
                <a:solidFill>
                  <a:srgbClr val="000000"/>
                </a:solidFill>
                <a:latin typeface="Arial"/>
                <a:cs typeface="Arial" charset="0"/>
              </a:rPr>
              <a:t>prób</a:t>
            </a:r>
            <a:r>
              <a:rPr lang="pl-PL" sz="1800" b="1" kern="0" baseline="0" dirty="0" smtClean="0">
                <a:solidFill>
                  <a:srgbClr val="000000"/>
                </a:solidFill>
                <a:latin typeface="Arial"/>
                <a:cs typeface="Arial" charset="0"/>
              </a:rPr>
              <a:t>ę</a:t>
            </a:r>
            <a:r>
              <a:rPr lang="pl-PL" sz="1800" b="1" kern="0" dirty="0" smtClean="0">
                <a:solidFill>
                  <a:srgbClr val="000000"/>
                </a:solidFill>
                <a:latin typeface="Arial"/>
                <a:cs typeface="Arial" charset="0"/>
              </a:rPr>
              <a:t> dla zbiorowości uczniów szkół publicznych dla młodzieży</a:t>
            </a:r>
            <a:endParaRPr lang="pl-PL" sz="1800" dirty="0" smtClean="0">
              <a:latin typeface="Arial" charset="0"/>
              <a:cs typeface="Arial" charset="0"/>
            </a:endParaRPr>
          </a:p>
          <a:p>
            <a:pPr marL="342900" lvl="1" indent="-342900">
              <a:spcBef>
                <a:spcPct val="50000"/>
              </a:spcBef>
              <a:spcAft>
                <a:spcPct val="500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sz="1800" b="1" kern="0" dirty="0" smtClean="0">
                <a:solidFill>
                  <a:srgbClr val="000000"/>
                </a:solidFill>
                <a:latin typeface="Arial"/>
                <a:cs typeface="Arial" charset="0"/>
              </a:rPr>
              <a:t>Reprezentatywną</a:t>
            </a:r>
            <a:r>
              <a:rPr lang="pl-PL" sz="1800" b="1" kern="0" baseline="0" dirty="0" smtClean="0">
                <a:solidFill>
                  <a:srgbClr val="000000"/>
                </a:solidFill>
                <a:latin typeface="Arial"/>
                <a:cs typeface="Arial" charset="0"/>
              </a:rPr>
              <a:t> </a:t>
            </a:r>
            <a:r>
              <a:rPr lang="pl-PL" sz="1800" b="1" kern="0" dirty="0" smtClean="0">
                <a:solidFill>
                  <a:srgbClr val="000000"/>
                </a:solidFill>
                <a:latin typeface="Arial"/>
                <a:cs typeface="Arial" charset="0"/>
              </a:rPr>
              <a:t>próbę dla zbiorowości oddziałów</a:t>
            </a:r>
            <a:r>
              <a:rPr lang="pl-PL" sz="1800" dirty="0" smtClean="0">
                <a:latin typeface="Arial" charset="0"/>
                <a:cs typeface="Arial" charset="0"/>
              </a:rPr>
              <a:t>, a w konsekwencji – </a:t>
            </a:r>
            <a:r>
              <a:rPr lang="pl-PL" sz="1800" b="1" kern="0" dirty="0" smtClean="0">
                <a:solidFill>
                  <a:srgbClr val="000000"/>
                </a:solidFill>
                <a:latin typeface="Arial"/>
                <a:cs typeface="Arial" charset="0"/>
              </a:rPr>
              <a:t>dla zbiorowości wychowawców</a:t>
            </a:r>
            <a:r>
              <a:rPr lang="pl-PL" sz="1800" dirty="0" smtClean="0">
                <a:latin typeface="Arial" charset="0"/>
                <a:cs typeface="Arial" charset="0"/>
              </a:rPr>
              <a:t> klas IV-VI szkół podstawowych, oraz wychowawców klas gimnazjalnych, licealnych, techników i zasadniczych szkół zawodowych. </a:t>
            </a:r>
            <a:r>
              <a:rPr lang="pl-PL" sz="1800" b="1" dirty="0" smtClean="0">
                <a:latin typeface="Arial" charset="0"/>
                <a:cs typeface="Arial" charset="0"/>
              </a:rPr>
              <a:t>Przy zastosowaniu właściwych wag możliwe jest traktowanie próby jako reprezentatywnej dla populacji nauczycieli</a:t>
            </a:r>
            <a:r>
              <a:rPr lang="pl-PL" sz="1800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endParaRPr lang="pl-PL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l-PL" sz="1600" dirty="0" smtClean="0">
              <a:ea typeface="Calibri"/>
              <a:cs typeface="BookAntiqua-Italic"/>
            </a:endParaRPr>
          </a:p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0016C7-AD74-4AA2-8009-CDC43AD2DF21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C1192-4F75-4273-B252-E57880650ADF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pl-PL" dirty="0" smtClean="0"/>
              <a:t>- Około połowy uczniów szkół podstawowych (klasy IV-VI) i gimnazjów i co 3 uczeń szkoły ponadgimnazjalnej doświadczył w ciągu miesiąca poprzedzającego badanie różnych form </a:t>
            </a:r>
            <a:r>
              <a:rPr lang="pl-PL" u="sng" dirty="0" smtClean="0"/>
              <a:t>agresji relacyjnej</a:t>
            </a:r>
            <a:r>
              <a:rPr lang="pl-PL" dirty="0" smtClean="0"/>
              <a:t> (obgadywanie, izolowanie, nastawianie klasy przeciwko uczniowi); </a:t>
            </a:r>
          </a:p>
          <a:p>
            <a:pPr>
              <a:defRPr/>
            </a:pPr>
            <a:r>
              <a:rPr lang="pl-PL" dirty="0" smtClean="0"/>
              <a:t>- Nieco mniej uczniów doświadczyło </a:t>
            </a:r>
            <a:r>
              <a:rPr lang="pl-PL" u="sng" dirty="0" smtClean="0"/>
              <a:t>agresji werbalnej</a:t>
            </a:r>
            <a:r>
              <a:rPr lang="pl-PL" dirty="0" smtClean="0"/>
              <a:t> - było wyzywanych, obrażanych lub też koledzy na nich krzyczeli;</a:t>
            </a:r>
          </a:p>
          <a:p>
            <a:pPr>
              <a:defRPr/>
            </a:pPr>
            <a:r>
              <a:rPr lang="pl-PL" dirty="0" smtClean="0"/>
              <a:t>- Na trzecim miejscu widoczne są zachowania związane z ośmieszaniem czy poniżaniem;</a:t>
            </a:r>
          </a:p>
          <a:p>
            <a:pPr>
              <a:defRPr/>
            </a:pPr>
            <a:r>
              <a:rPr lang="pl-PL" dirty="0" smtClean="0"/>
              <a:t>- Kolejne stosunkowo często doświadczane formy niepożądanych zachowań to :</a:t>
            </a:r>
          </a:p>
          <a:p>
            <a:pPr>
              <a:defRPr/>
            </a:pPr>
            <a:r>
              <a:rPr lang="pl-PL" u="sng" dirty="0" smtClean="0"/>
              <a:t>- agresja materialna</a:t>
            </a:r>
            <a:r>
              <a:rPr lang="pl-PL" dirty="0" smtClean="0"/>
              <a:t>, czyli zabieranie lub niszczenie czyichś przedmiotów - doświadczana przez ok. 1/3 uczniów szkół podstawowych i gimnazjów;</a:t>
            </a:r>
          </a:p>
          <a:p>
            <a:pPr>
              <a:defRPr/>
            </a:pPr>
            <a:r>
              <a:rPr lang="pl-PL" u="sng" dirty="0" smtClean="0"/>
              <a:t>- agresja elektroniczna</a:t>
            </a:r>
            <a:r>
              <a:rPr lang="pl-PL" dirty="0" smtClean="0"/>
              <a:t> (a więc z wykorzystaniem Internetu i telefonów) </a:t>
            </a:r>
          </a:p>
          <a:p>
            <a:pPr>
              <a:defRPr/>
            </a:pPr>
            <a:r>
              <a:rPr lang="pl-PL" u="sng" dirty="0" smtClean="0"/>
              <a:t>- akty agresji fizycznej</a:t>
            </a:r>
            <a:r>
              <a:rPr lang="pl-PL" dirty="0" smtClean="0"/>
              <a:t>, których w ciągu miesiąca doświadczył:</a:t>
            </a:r>
          </a:p>
          <a:p>
            <a:pPr>
              <a:defRPr/>
            </a:pPr>
            <a:r>
              <a:rPr lang="pl-PL" dirty="0" smtClean="0"/>
              <a:t>co 3 uczeń szkoły podstawowej, </a:t>
            </a:r>
          </a:p>
          <a:p>
            <a:pPr>
              <a:defRPr/>
            </a:pPr>
            <a:r>
              <a:rPr lang="pl-PL" dirty="0" smtClean="0"/>
              <a:t>co 5 gimnazjalista</a:t>
            </a:r>
          </a:p>
          <a:p>
            <a:pPr>
              <a:defRPr/>
            </a:pPr>
            <a:r>
              <a:rPr lang="pl-PL" dirty="0" smtClean="0"/>
              <a:t>i mniej niż 1/10 uczniów szkół ponadgimnazjalnych.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sz="1100" dirty="0" smtClean="0"/>
              <a:t>Wyniki badania pokazują zatem, że większość uczniów w polskich szkołach doświadcza szeroko rozumianych agresywnych zachowań ze strony kolegów i koleżanek, przy czym </a:t>
            </a:r>
            <a:r>
              <a:rPr lang="pl-PL" sz="1100" b="1" dirty="0" smtClean="0"/>
              <a:t>częściej są to działania w sferze słownej i relacyjnej, niż agresja fizyczna. </a:t>
            </a:r>
            <a:endParaRPr lang="pl-PL" sz="1100" dirty="0" smtClean="0"/>
          </a:p>
          <a:p>
            <a:pPr>
              <a:defRPr/>
            </a:pPr>
            <a:r>
              <a:rPr lang="pl-PL" sz="1100" dirty="0" smtClean="0"/>
              <a:t> </a:t>
            </a:r>
          </a:p>
          <a:p>
            <a:pPr>
              <a:defRPr/>
            </a:pPr>
            <a:r>
              <a:rPr lang="pl-PL" sz="1100" b="1" dirty="0" smtClean="0"/>
              <a:t>Najwyższe natężenie</a:t>
            </a:r>
            <a:r>
              <a:rPr lang="pl-PL" sz="1100" dirty="0" smtClean="0"/>
              <a:t> takich zachowań notujemy dla </a:t>
            </a:r>
            <a:r>
              <a:rPr lang="pl-PL" sz="1100" b="1" dirty="0" smtClean="0"/>
              <a:t>klas IV-VI szkół podstawowych</a:t>
            </a:r>
            <a:r>
              <a:rPr lang="pl-PL" sz="1100" dirty="0" smtClean="0"/>
              <a:t>, niższe dla gimnazjów i znacznie niższe dla szkół ponadpodstawowych, w szczególności liceum.</a:t>
            </a:r>
          </a:p>
          <a:p>
            <a:pPr>
              <a:defRPr/>
            </a:pPr>
            <a:r>
              <a:rPr lang="pl-PL" sz="1100" dirty="0" smtClean="0"/>
              <a:t> </a:t>
            </a:r>
          </a:p>
          <a:p>
            <a:pPr>
              <a:defRPr/>
            </a:pPr>
            <a:r>
              <a:rPr lang="pl-PL" sz="1100" b="1" dirty="0" smtClean="0"/>
              <a:t>Młodzież gimnazjalna:</a:t>
            </a:r>
          </a:p>
          <a:p>
            <a:pPr>
              <a:defRPr/>
            </a:pPr>
            <a:r>
              <a:rPr lang="pl-PL" sz="1100" dirty="0" smtClean="0"/>
              <a:t>- znacznie rzadziej ucieka się do agresji fizycznej niż młodsze dzieci, </a:t>
            </a:r>
          </a:p>
          <a:p>
            <a:pPr>
              <a:defRPr/>
            </a:pPr>
            <a:r>
              <a:rPr lang="pl-PL" sz="1100" dirty="0" smtClean="0"/>
              <a:t>- w podobnym stopniu stosuje agresję relacyjną</a:t>
            </a:r>
          </a:p>
          <a:p>
            <a:pPr marL="0" indent="0">
              <a:buFontTx/>
              <a:buNone/>
              <a:defRPr/>
            </a:pPr>
            <a:r>
              <a:rPr lang="pl-PL" sz="1100" dirty="0" smtClean="0"/>
              <a:t>- częściej niż uczniowie szkoły podstawowej stosuje agresję elektroniczną</a:t>
            </a:r>
          </a:p>
          <a:p>
            <a:pPr>
              <a:defRPr/>
            </a:pPr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AFC7C8-300D-476C-9AB8-148596E12670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/>
              <a:t>Uczniowie, którzy doświadczyli agresywnych zachowań rówieśników poproszeni zostali o ocenę, na ile było to dla nich przykre.</a:t>
            </a:r>
          </a:p>
          <a:p>
            <a:r>
              <a:rPr lang="pl-PL" altLang="pl-PL" dirty="0" smtClean="0"/>
              <a:t> </a:t>
            </a:r>
          </a:p>
          <a:p>
            <a:r>
              <a:rPr lang="pl-PL" altLang="pl-PL" dirty="0" smtClean="0"/>
              <a:t>Wśród 5 zachowań odbieranych przez uczniów jako najbardziej dotkliwe są aż 3 przejawy agresji relacyjnej: </a:t>
            </a:r>
          </a:p>
          <a:p>
            <a:r>
              <a:rPr lang="pl-PL" altLang="pl-PL" dirty="0" smtClean="0"/>
              <a:t>nastawianie klasy przeciwko uczniowi;</a:t>
            </a:r>
          </a:p>
          <a:p>
            <a:r>
              <a:rPr lang="pl-PL" altLang="pl-PL" dirty="0" smtClean="0"/>
              <a:t>wykluczenie, izolowanie;</a:t>
            </a:r>
          </a:p>
          <a:p>
            <a:r>
              <a:rPr lang="pl-PL" altLang="pl-PL" dirty="0" smtClean="0"/>
              <a:t>działania mające na celu ośmieszenie czy poniżenie ucznia.</a:t>
            </a:r>
          </a:p>
          <a:p>
            <a:r>
              <a:rPr lang="pl-PL" altLang="pl-PL" dirty="0" smtClean="0"/>
              <a:t>Za</a:t>
            </a:r>
            <a:r>
              <a:rPr lang="pl-PL" altLang="pl-PL" baseline="0" dirty="0" smtClean="0"/>
              <a:t> bardzo dotkliwe uznano też pobicie wymagające interwencji medycznej.</a:t>
            </a:r>
            <a:r>
              <a:rPr lang="pl-PL" altLang="pl-PL" dirty="0" smtClean="0"/>
              <a:t> 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Na dalszych miejscach, ale wciąż w pierwszej dziesiątce znalazło się też:</a:t>
            </a:r>
          </a:p>
          <a:p>
            <a:r>
              <a:rPr lang="pl-PL" altLang="pl-PL" dirty="0" smtClean="0"/>
              <a:t>obgadywanie i mówienie kłamstw na temat ucznia; </a:t>
            </a:r>
          </a:p>
          <a:p>
            <a:r>
              <a:rPr lang="pl-PL" altLang="pl-PL" dirty="0" smtClean="0"/>
              <a:t>oraz </a:t>
            </a:r>
            <a:r>
              <a:rPr lang="pl-PL" altLang="pl-PL" b="1" dirty="0" smtClean="0"/>
              <a:t>najbardziej dotkliwy przejaw agresji elektronicznej: udostępnianie w Internecie ośmieszających czy poniżających informacji, zdjęć i filmów</a:t>
            </a:r>
            <a:r>
              <a:rPr lang="pl-PL" altLang="pl-PL" dirty="0" smtClean="0"/>
              <a:t>.</a:t>
            </a:r>
          </a:p>
          <a:p>
            <a:r>
              <a:rPr lang="pl-PL" altLang="pl-PL" dirty="0" smtClean="0"/>
              <a:t> </a:t>
            </a:r>
          </a:p>
          <a:p>
            <a:r>
              <a:rPr lang="pl-PL" altLang="pl-PL" dirty="0" smtClean="0"/>
              <a:t>Łącznie w ciągu miesiąca poprzedzającego badanie około 2/3 uczniów doświadczyło jakiegoś z przedstawionych na wykresach zachowań kolegów lub koleżanek.</a:t>
            </a:r>
          </a:p>
          <a:p>
            <a:r>
              <a:rPr lang="pl-PL" altLang="pl-PL" dirty="0" smtClean="0"/>
              <a:t> </a:t>
            </a:r>
          </a:p>
          <a:p>
            <a:r>
              <a:rPr lang="pl-PL" altLang="pl-PL" dirty="0" smtClean="0"/>
              <a:t>Około połowa uczniów nie tylko doświadczyła jakiegoś zachowania, ale też uznała je za przykre:</a:t>
            </a:r>
          </a:p>
          <a:p>
            <a:r>
              <a:rPr lang="pl-PL" altLang="pl-PL" dirty="0" smtClean="0"/>
              <a:t>3/4 uczniów szkół podstawowych i gimnazjów;</a:t>
            </a:r>
          </a:p>
          <a:p>
            <a:r>
              <a:rPr lang="pl-PL" altLang="pl-PL" dirty="0" smtClean="0"/>
              <a:t>około 60% uczniów zasadniczych szkół zawodowych;</a:t>
            </a:r>
          </a:p>
          <a:p>
            <a:r>
              <a:rPr lang="pl-PL" altLang="pl-PL" dirty="0" smtClean="0"/>
              <a:t>i nieco ponad połowa w przypadku liceów i techników.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39F73D-E9A6-4631-9C78-C9D6772D11D8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Badacze</a:t>
            </a:r>
            <a:r>
              <a:rPr lang="pl-PL" baseline="0" dirty="0" smtClean="0"/>
              <a:t> zjawiska agresji elektronicznej nie mają wątpliwości, że 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charakterystyki agresji niosą ze sobą występowanie szeregu mechanizmów społecznych i psychologicznych, których obecność może czynić akty agresji elektronicznej, zjawiskami znacząco różniącym się od aktów agresji tradycyjnej.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 to, w przypadku profilaktyki agresji elektronicznej, a jak i innych form agresji, w tym dręczenia szkolnego, kluczowy jest klimat szkoły i klasy.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 agresji elektronicznej, w której sprawca jest </a:t>
            </a:r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anonimowy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może powodować, że po stronie nieujawniającego swojej tożsamości agresora wystąpi rozhamowanie i zaangażuje się on w dysfunkcjonalne zachowania, których nigdy by nie podjął w przypadku gdyby jego tożsamość była znana [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Joinson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2009].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Ciągłość oddziaływania 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polega z kolei na tym, iż ofiara agresji elektronicznej dostępna jest dla sprawcy właściwie bez przerwy i nie posiada miejsca, w którym może się ukryć [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Slonje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2008;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Walrave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Heirman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2009].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Określenie </a:t>
            </a:r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nieograniczona, czy niewidzialna publiczność 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dotyczy potencjalnie nieograniczonej grupy ludzi, którzy mogą mieć dostęp do materiału.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Efekt kabiny pilota 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sprawca agresji elektronicznej podobnie jak pilota bombowca,  nie widzi bezpośrednio cierpienia swoich ofiar.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Technologie komunikacyjne sprawiają, że sprawca agresji elektronicznej komunikuje się w sposób zapośredniczony – ma kontakt z ekranem i klawiaturą komputera lub telefonu komórkowego.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Oznacza to, że niektóre osoby mogą angażować się we wrogie wobec innych działania bez świadomości, że ich zachowania krzywdzą innych.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Łatwość atakowania nieznajomych 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w cyberprzestrzeni mamy do czynienia z wieloma osobami i/lub ich reprezentacjami w postaci profili, stron internetowych, itp. 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 styczność pozwala na stosunkowo łatwe i nie powiązane zwykle z negatywnymi konsekwencjami dla sprawcy atakowanie osób, z którymi sprawcy nie łączą żadne relacje zarówno w cyberprzestrzeni jak i w świecie realnym.</a:t>
            </a:r>
          </a:p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1885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606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pl-PL" b="1" dirty="0" smtClean="0"/>
              <a:t>Klimat szkoły</a:t>
            </a:r>
            <a:r>
              <a:rPr lang="pl-PL" dirty="0" smtClean="0"/>
              <a:t> rozumiany jako jakość i charakter życia szkolnego; całokształt rzeczywistości szkolnej.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Kluczowe z punktu</a:t>
            </a:r>
            <a:r>
              <a:rPr lang="pl-PL" baseline="0" dirty="0" smtClean="0"/>
              <a:t> widzenia bezpieczeństwa uczniów w szkole jest 6 wymiarów klimatu, w tym: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b="1" dirty="0" smtClean="0"/>
              <a:t>RELACJE MIĘDZY UCZNIAMI: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pozytywne relacje w klasie i wsparcie kolegów</a:t>
            </a:r>
          </a:p>
          <a:p>
            <a:pPr>
              <a:defRPr/>
            </a:pPr>
            <a:r>
              <a:rPr lang="pl-PL" dirty="0" smtClean="0"/>
              <a:t>etykietowanie i dyskryminacja</a:t>
            </a:r>
          </a:p>
          <a:p>
            <a:pPr>
              <a:defRPr/>
            </a:pPr>
            <a:r>
              <a:rPr lang="pl-PL" dirty="0" smtClean="0"/>
              <a:t>orientacja na osiągnięcia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b="1" dirty="0" smtClean="0"/>
              <a:t>RELACJE UCZNIÓW Z NAUCZYCIELAMI: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wsparcie, otwartość i życzliwość nauczycieli</a:t>
            </a:r>
          </a:p>
          <a:p>
            <a:pPr>
              <a:defRPr/>
            </a:pPr>
            <a:r>
              <a:rPr lang="pl-PL" dirty="0" err="1" smtClean="0"/>
              <a:t>przemocowe</a:t>
            </a:r>
            <a:r>
              <a:rPr lang="pl-PL" dirty="0" smtClean="0"/>
              <a:t> zachowania nauczycieli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b="1" dirty="0" smtClean="0"/>
              <a:t>ZASADY SZKOLNE I ICH EGZEKWOWANIE: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poczucie sprawiedliwości</a:t>
            </a:r>
          </a:p>
          <a:p>
            <a:pPr>
              <a:defRPr/>
            </a:pPr>
            <a:r>
              <a:rPr lang="pl-PL" dirty="0" smtClean="0"/>
              <a:t>jasność komunikacji i konsekwencja nauczycieli w kwestii zasad</a:t>
            </a:r>
          </a:p>
          <a:p>
            <a:pPr>
              <a:defRPr/>
            </a:pPr>
            <a:r>
              <a:rPr lang="pl-PL" dirty="0" smtClean="0"/>
              <a:t>jasność zasad szkolnych </a:t>
            </a:r>
          </a:p>
          <a:p>
            <a:pPr>
              <a:defRPr/>
            </a:pPr>
            <a:r>
              <a:rPr lang="pl-PL" dirty="0" smtClean="0"/>
              <a:t>akceptacja zasad szkolnych</a:t>
            </a:r>
          </a:p>
          <a:p>
            <a:pPr>
              <a:defRPr/>
            </a:pPr>
            <a:r>
              <a:rPr lang="pl-PL" b="1" dirty="0" smtClean="0"/>
              <a:t> </a:t>
            </a:r>
            <a:endParaRPr lang="pl-PL" dirty="0" smtClean="0"/>
          </a:p>
          <a:p>
            <a:pPr>
              <a:defRPr/>
            </a:pPr>
            <a:r>
              <a:rPr lang="pl-PL" b="1" dirty="0" smtClean="0"/>
              <a:t>ZAANGAŻOWANIE POZALEKCYJE UCZNIÓW W SZKOLE: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uczestnictwo w wydarzeniach i ich planowaniu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b="1" dirty="0" smtClean="0"/>
              <a:t>SAMOPOCZUCIE UCZNIÓW W SZKOLE: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poczucie przynależności </a:t>
            </a:r>
          </a:p>
          <a:p>
            <a:pPr>
              <a:defRPr/>
            </a:pPr>
            <a:r>
              <a:rPr lang="pl-PL" dirty="0" smtClean="0"/>
              <a:t>ogólne zadowolenie ze szkoły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b="1" dirty="0" smtClean="0"/>
              <a:t>RELACJE W GRONIE PEDAGOGICZNYM: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relacje między nauczycielami</a:t>
            </a:r>
          </a:p>
          <a:p>
            <a:pPr>
              <a:defRPr/>
            </a:pPr>
            <a:r>
              <a:rPr lang="pl-PL" dirty="0" smtClean="0"/>
              <a:t>relacje między nauczycielami a dyrektorem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B0E814-8120-4115-AA6A-D7C48EC03560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pl-PL" dirty="0" smtClean="0"/>
              <a:t>Badanie pokazuje, że większość uczniów jest zadowolonych z relacji w klasie i pozytywnie ocenia wsparcie kolegów i koleżanek.</a:t>
            </a:r>
          </a:p>
          <a:p>
            <a:pPr>
              <a:defRPr/>
            </a:pPr>
            <a:r>
              <a:rPr lang="pl-PL" dirty="0" smtClean="0"/>
              <a:t>Nieco bardziej zadowoleni są uczniowie ze szkół podstawowych (klasy IV-VI) niż ich starsi koledzy.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Ponad 80% uczniów deklaruje, że:</a:t>
            </a:r>
          </a:p>
          <a:p>
            <a:pPr>
              <a:defRPr/>
            </a:pPr>
            <a:r>
              <a:rPr lang="pl-PL" dirty="0" smtClean="0"/>
              <a:t>lubi swoją klasę, </a:t>
            </a:r>
          </a:p>
          <a:p>
            <a:pPr>
              <a:defRPr/>
            </a:pPr>
            <a:r>
              <a:rPr lang="pl-PL" dirty="0" smtClean="0"/>
              <a:t>uczniowie lubią spędzać ze sobą czas, </a:t>
            </a:r>
          </a:p>
          <a:p>
            <a:pPr>
              <a:defRPr/>
            </a:pPr>
            <a:r>
              <a:rPr lang="pl-PL" dirty="0" smtClean="0"/>
              <a:t>a każdy ma w klasie kogoś, na kogo może liczyć.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Ponad 70% uczniów ocenia, że koledzy i koleżanki pomogą osobie, która nie odrobi lekcji lub jest smutna albo zdenerwowana. </a:t>
            </a:r>
          </a:p>
          <a:p>
            <a:pPr>
              <a:defRPr/>
            </a:pPr>
            <a:r>
              <a:rPr lang="pl-PL" dirty="0" smtClean="0"/>
              <a:t>Co ciekawe, uczniowie szkół podstawowych rzadziej niż starsi potwierdzają pomoc dotyczącą lekcji, częściej natomiast – tę związaną ze zmartwieniami. </a:t>
            </a:r>
          </a:p>
          <a:p>
            <a:pPr>
              <a:defRPr/>
            </a:pPr>
            <a:r>
              <a:rPr lang="pl-PL" dirty="0" smtClean="0"/>
              <a:t> </a:t>
            </a:r>
          </a:p>
          <a:p>
            <a:pPr>
              <a:defRPr/>
            </a:pPr>
            <a:r>
              <a:rPr lang="pl-PL" dirty="0" smtClean="0"/>
              <a:t>Część uczniów mówi o negatywnych i dyskryminacyjnych </a:t>
            </a:r>
            <a:r>
              <a:rPr lang="pl-PL" dirty="0" err="1" smtClean="0"/>
              <a:t>zachowaniach</a:t>
            </a:r>
            <a:r>
              <a:rPr lang="pl-PL" dirty="0" smtClean="0"/>
              <a:t> w klasie. </a:t>
            </a:r>
          </a:p>
          <a:p>
            <a:pPr>
              <a:defRPr/>
            </a:pPr>
            <a:r>
              <a:rPr lang="pl-PL" dirty="0" smtClean="0"/>
              <a:t>Prawie połowa uczniów potwierdza, że w klasie są osoby, z którymi inni nie chcą siedzieć w ławce – zwłaszcza dotyczy to szkół podstawowych i gimnazjów. </a:t>
            </a:r>
          </a:p>
          <a:p>
            <a:pPr>
              <a:defRPr/>
            </a:pPr>
            <a:endParaRPr lang="pl-PL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Wśród powodów odrzucenia jest m.in. odróżnianie się od innych – aż ¼ uczniów zgadza się ze stwierdzeniem, że inni uczniowie wyśmiewają „odmieńca”. </a:t>
            </a:r>
          </a:p>
          <a:p>
            <a:pPr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90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BE-projekt-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6475" y="1476375"/>
            <a:ext cx="6696075" cy="4392613"/>
          </a:xfrm>
        </p:spPr>
        <p:txBody>
          <a:bodyPr/>
          <a:lstStyle>
            <a:lvl1pPr>
              <a:defRPr sz="2800"/>
            </a:lvl1pPr>
          </a:lstStyle>
          <a:p>
            <a:r>
              <a:rPr lang="pt-PT"/>
              <a:t>Kliknij, aby edytować styl wzorca tytułu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6475" y="6156325"/>
            <a:ext cx="6696075" cy="419100"/>
          </a:xfrm>
        </p:spPr>
        <p:txBody>
          <a:bodyPr/>
          <a:lstStyle>
            <a:lvl1pPr>
              <a:defRPr sz="1000"/>
            </a:lvl1pPr>
          </a:lstStyle>
          <a:p>
            <a:r>
              <a:rPr lang="pt-PT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145463" y="323850"/>
            <a:ext cx="2012950" cy="60483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106613" y="323850"/>
            <a:ext cx="5886450" cy="60483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BE-projekt-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66381" y="3780632"/>
            <a:ext cx="7776171" cy="2088357"/>
          </a:xfrm>
        </p:spPr>
        <p:txBody>
          <a:bodyPr/>
          <a:lstStyle>
            <a:lvl1pPr>
              <a:defRPr sz="4000"/>
            </a:lvl1pPr>
          </a:lstStyle>
          <a:p>
            <a:r>
              <a:rPr lang="pt-PT" dirty="0"/>
              <a:t>Kliknij, aby edytować styl wzorca tytułu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38388" y="2349500"/>
            <a:ext cx="7353325" cy="1620838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06613" y="1187450"/>
            <a:ext cx="39497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08713" y="1187450"/>
            <a:ext cx="39497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340" y="303213"/>
            <a:ext cx="805207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EEppp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6613" y="323850"/>
            <a:ext cx="8051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l-PL" smtClean="0"/>
              <a:t>Kliknij, aby edytować 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6613" y="1187450"/>
            <a:ext cx="80518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l-PL" smtClean="0"/>
              <a:t>Kliknij, aby edytować style wzorca tekstu</a:t>
            </a:r>
          </a:p>
          <a:p>
            <a:pPr lvl="1"/>
            <a:r>
              <a:rPr lang="pt-PT" altLang="pl-PL" smtClean="0"/>
              <a:t>Drugi pozio</a:t>
            </a:r>
            <a:r>
              <a:rPr lang="pl-PL" altLang="pl-PL" smtClean="0"/>
              <a:t>m</a:t>
            </a:r>
            <a:endParaRPr lang="pt-PT" altLang="pl-P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7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  <p:sldLayoutId id="214748453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IBE-projekt-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9"/>
          <p:cNvSpPr>
            <a:spLocks noChangeArrowheads="1"/>
          </p:cNvSpPr>
          <p:nvPr userDrawn="1"/>
        </p:nvSpPr>
        <p:spPr bwMode="auto">
          <a:xfrm>
            <a:off x="3617913" y="4711700"/>
            <a:ext cx="6800850" cy="17335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z="1400" b="1" smtClean="0"/>
              <a:t>„Badanie jakości i efektywności edukacji oraz instytucjonalizacja </a:t>
            </a:r>
            <a:br>
              <a:rPr lang="pl-PL" altLang="pl-PL" sz="1400" b="1" smtClean="0"/>
            </a:br>
            <a:r>
              <a:rPr lang="pl-PL" altLang="pl-PL" sz="1400" b="1" smtClean="0"/>
              <a:t>zaplecza badawczego”</a:t>
            </a:r>
            <a:endParaRPr lang="pl-PL" altLang="pl-PL" sz="1400" smtClean="0"/>
          </a:p>
          <a:p>
            <a:pPr>
              <a:defRPr/>
            </a:pPr>
            <a:endParaRPr lang="pl-PL" altLang="pl-PL" sz="1400" i="1" smtClean="0"/>
          </a:p>
          <a:p>
            <a:pPr>
              <a:defRPr/>
            </a:pPr>
            <a:r>
              <a:rPr lang="pl-PL" altLang="pl-PL" sz="1200" i="1" smtClean="0"/>
              <a:t>Projekt współfinansowany ze środków Unii Europejskiej w ramach Europejskiego </a:t>
            </a:r>
            <a:br>
              <a:rPr lang="pl-PL" altLang="pl-PL" sz="1200" i="1" smtClean="0"/>
            </a:br>
            <a:r>
              <a:rPr lang="pl-PL" altLang="pl-PL" sz="1200" i="1" smtClean="0"/>
              <a:t>Funduszu Społecznego</a:t>
            </a:r>
            <a:endParaRPr lang="pl-PL" altLang="pl-PL" sz="1200" smtClean="0"/>
          </a:p>
          <a:p>
            <a:pPr>
              <a:defRPr/>
            </a:pPr>
            <a:endParaRPr lang="pl-PL" altLang="pl-PL" sz="1200" smtClean="0"/>
          </a:p>
          <a:p>
            <a:pPr>
              <a:defRPr/>
            </a:pPr>
            <a:r>
              <a:rPr lang="pl-PL" altLang="pl-PL" sz="1200" b="1" smtClean="0"/>
              <a:t>Instytut Badań Edukacyjnych</a:t>
            </a:r>
          </a:p>
          <a:p>
            <a:pPr>
              <a:defRPr/>
            </a:pPr>
            <a:r>
              <a:rPr lang="pl-PL" altLang="pl-PL" sz="1200" smtClean="0"/>
              <a:t>ul. Górczewska 8, 01-180 Warszawa</a:t>
            </a:r>
          </a:p>
          <a:p>
            <a:pPr>
              <a:defRPr/>
            </a:pPr>
            <a:r>
              <a:rPr lang="pl-PL" altLang="pl-PL" sz="1200" smtClean="0"/>
              <a:t>tel.: (22) 241 71 00, e-mail: </a:t>
            </a:r>
            <a:r>
              <a:rPr lang="pl-PL" altLang="pl-PL" sz="1200" u="sng" smtClean="0">
                <a:solidFill>
                  <a:srgbClr val="F58220"/>
                </a:solidFill>
              </a:rPr>
              <a:t>ibe@ibe.edu.pl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9850" y="1548383"/>
            <a:ext cx="7489825" cy="3457005"/>
          </a:xfrm>
        </p:spPr>
        <p:txBody>
          <a:bodyPr/>
          <a:lstStyle/>
          <a:p>
            <a:pPr algn="ctr" eaLnBrk="1" hangingPunct="1"/>
            <a:r>
              <a:rPr lang="pl-PL" altLang="pl-PL" sz="3600" dirty="0" smtClean="0">
                <a:solidFill>
                  <a:srgbClr val="F58220"/>
                </a:solidFill>
              </a:rPr>
              <a:t>KLIMAT SZKOŁY, KLIMAT KLASY A AGRESJA I PRZEMOC RÓWIEŚNICZA W SZKOLE</a:t>
            </a:r>
            <a:br>
              <a:rPr lang="pl-PL" altLang="pl-PL" sz="3600" dirty="0" smtClean="0">
                <a:solidFill>
                  <a:srgbClr val="F58220"/>
                </a:solidFill>
              </a:rPr>
            </a:br>
            <a:r>
              <a:rPr lang="pl-PL" altLang="pl-PL" sz="3600" dirty="0" smtClean="0">
                <a:solidFill>
                  <a:srgbClr val="F58220"/>
                </a:solidFill>
              </a:rPr>
              <a:t/>
            </a:r>
            <a:br>
              <a:rPr lang="pl-PL" altLang="pl-PL" sz="3600" dirty="0" smtClean="0">
                <a:solidFill>
                  <a:srgbClr val="F58220"/>
                </a:solidFill>
              </a:rPr>
            </a:br>
            <a:r>
              <a:rPr lang="pl-PL" altLang="pl-PL" sz="2400" dirty="0" smtClean="0">
                <a:solidFill>
                  <a:srgbClr val="F58220"/>
                </a:solidFill>
              </a:rPr>
              <a:t>dr Dominika Walczak</a:t>
            </a:r>
            <a:br>
              <a:rPr lang="pl-PL" altLang="pl-PL" sz="2400" dirty="0" smtClean="0">
                <a:solidFill>
                  <a:srgbClr val="F58220"/>
                </a:solidFill>
              </a:rPr>
            </a:br>
            <a:r>
              <a:rPr lang="pl-PL" altLang="pl-PL" sz="2000" dirty="0" smtClean="0">
                <a:solidFill>
                  <a:srgbClr val="F58220"/>
                </a:solidFill>
              </a:rPr>
              <a:t>Zespół Badań Nauczycieli</a:t>
            </a:r>
            <a:br>
              <a:rPr lang="pl-PL" altLang="pl-PL" sz="2000" dirty="0" smtClean="0">
                <a:solidFill>
                  <a:srgbClr val="F58220"/>
                </a:solidFill>
              </a:rPr>
            </a:br>
            <a:r>
              <a:rPr lang="pl-PL" altLang="pl-PL" sz="2000" dirty="0" smtClean="0">
                <a:solidFill>
                  <a:srgbClr val="F58220"/>
                </a:solidFill>
              </a:rPr>
              <a:t>Instytut Badań Edukacyjnych</a:t>
            </a:r>
            <a:r>
              <a:rPr lang="pl-PL" altLang="pl-PL" sz="2400" dirty="0" smtClean="0">
                <a:solidFill>
                  <a:srgbClr val="F58220"/>
                </a:solidFill>
              </a:rPr>
              <a:t/>
            </a:r>
            <a:br>
              <a:rPr lang="pl-PL" altLang="pl-PL" sz="2400" dirty="0" smtClean="0">
                <a:solidFill>
                  <a:srgbClr val="F58220"/>
                </a:solidFill>
              </a:rPr>
            </a:br>
            <a:r>
              <a:rPr lang="pl-PL" altLang="pl-PL" sz="4000" dirty="0" smtClean="0">
                <a:solidFill>
                  <a:srgbClr val="F58220"/>
                </a:solidFill>
              </a:rPr>
              <a:t/>
            </a:r>
            <a:br>
              <a:rPr lang="pl-PL" altLang="pl-PL" sz="4000" dirty="0" smtClean="0">
                <a:solidFill>
                  <a:srgbClr val="F58220"/>
                </a:solidFill>
              </a:rPr>
            </a:br>
            <a:endParaRPr lang="pl-PL" altLang="pl-PL" i="1" dirty="0" smtClean="0">
              <a:solidFill>
                <a:srgbClr val="F5822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09850" y="5076825"/>
            <a:ext cx="705802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 i="1" dirty="0">
                <a:solidFill>
                  <a:srgbClr val="000000"/>
                </a:solidFill>
                <a:latin typeface="Arial" charset="0"/>
                <a:cs typeface="+mn-cs"/>
              </a:rPr>
              <a:t>Projekt współfinansowany ze środków Unii Europejskiej w ramach Europejskiego Funduszu Społecznego. </a:t>
            </a:r>
            <a:br>
              <a:rPr lang="pl-PL" sz="1400" i="1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  <a:t>Instytut Badań Edukacyjnych</a:t>
            </a:r>
            <a:b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  <a:t>ul. Górczewska 8, 01-180 Warszawa</a:t>
            </a:r>
            <a:b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  <a:t>Tel.: (22) 241 71 00, e-mail: ibe@ibe.edu.pl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ctrTitle"/>
          </p:nvPr>
        </p:nvSpPr>
        <p:spPr>
          <a:xfrm>
            <a:off x="2466975" y="3781425"/>
            <a:ext cx="7775575" cy="2087563"/>
          </a:xfrm>
        </p:spPr>
        <p:txBody>
          <a:bodyPr/>
          <a:lstStyle/>
          <a:p>
            <a:r>
              <a:rPr lang="pl-PL" altLang="pl-PL" smtClean="0">
                <a:solidFill>
                  <a:srgbClr val="F58220"/>
                </a:solidFill>
              </a:rPr>
              <a:t>KLIMAT SZKOŁY, </a:t>
            </a:r>
            <a:br>
              <a:rPr lang="pl-PL" altLang="pl-PL" smtClean="0">
                <a:solidFill>
                  <a:srgbClr val="F58220"/>
                </a:solidFill>
              </a:rPr>
            </a:br>
            <a:r>
              <a:rPr lang="pl-PL" altLang="pl-PL" smtClean="0">
                <a:solidFill>
                  <a:srgbClr val="F58220"/>
                </a:solidFill>
              </a:rPr>
              <a:t>KLIMAT KLASY</a:t>
            </a:r>
            <a:r>
              <a:rPr lang="pl-PL" altLang="pl-PL" smtClean="0"/>
              <a:t/>
            </a:r>
            <a:br>
              <a:rPr lang="pl-PL" altLang="pl-PL" smtClean="0"/>
            </a:br>
            <a:endParaRPr lang="pl-PL" altLang="pl-PL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Analizowane wymiary klimatu szkoły: </a:t>
            </a:r>
            <a:endParaRPr lang="pl-PL" smtClean="0"/>
          </a:p>
        </p:txBody>
      </p:sp>
      <p:sp>
        <p:nvSpPr>
          <p:cNvPr id="3" name="Prostokąt 2"/>
          <p:cNvSpPr/>
          <p:nvPr/>
        </p:nvSpPr>
        <p:spPr bwMode="auto">
          <a:xfrm>
            <a:off x="2020888" y="757238"/>
            <a:ext cx="3470275" cy="15113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pl-PL" sz="1800" b="1" dirty="0">
                <a:solidFill>
                  <a:schemeClr val="bg1"/>
                </a:solidFill>
              </a:rPr>
              <a:t>RELACJE MIĘDZY UCZNIAMI: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pozytywne relacje w klasie i wsparcie kolegów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etykietowanie i dyskryminacja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orientacja na osiągnięcia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 bwMode="auto">
          <a:xfrm>
            <a:off x="2019300" y="2424113"/>
            <a:ext cx="3440113" cy="171608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pl-PL" sz="1800" b="1" dirty="0">
                <a:solidFill>
                  <a:schemeClr val="bg1"/>
                </a:solidFill>
              </a:rPr>
              <a:t>RELACJE UCZNIÓW Z NAUCZYCIELAMI: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wsparcie, otwartość i życzliwość nauczycieli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 err="1">
                <a:solidFill>
                  <a:schemeClr val="bg1"/>
                </a:solidFill>
              </a:rPr>
              <a:t>przemocowe</a:t>
            </a:r>
            <a:r>
              <a:rPr lang="pl-PL" sz="1600" b="1" dirty="0">
                <a:solidFill>
                  <a:schemeClr val="bg1"/>
                </a:solidFill>
              </a:rPr>
              <a:t> zachowania nauczycieli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6" name="Prostokąt 5"/>
          <p:cNvSpPr/>
          <p:nvPr/>
        </p:nvSpPr>
        <p:spPr bwMode="auto">
          <a:xfrm>
            <a:off x="2035175" y="4357688"/>
            <a:ext cx="3424238" cy="230346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pl-PL" altLang="pl-PL" sz="1800" b="1" dirty="0">
                <a:solidFill>
                  <a:schemeClr val="bg1"/>
                </a:solidFill>
              </a:rPr>
              <a:t>ZASADY SZKOLNE I ICH EGZEKWOWANIE: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poczucie sprawiedliwości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jasność komunikacji i konsekwencja nauczycieli w kwestii zasad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 jasność zasad szkolnych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 akceptacja zasad szkolnych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Prostokąt 6"/>
          <p:cNvSpPr/>
          <p:nvPr/>
        </p:nvSpPr>
        <p:spPr bwMode="auto">
          <a:xfrm>
            <a:off x="6016625" y="757238"/>
            <a:ext cx="3651250" cy="151288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42988">
              <a:defRPr/>
            </a:pPr>
            <a:r>
              <a:rPr lang="pl-PL" sz="1800" b="1" dirty="0">
                <a:solidFill>
                  <a:schemeClr val="bg1"/>
                </a:solidFill>
                <a:latin typeface="Arial" charset="0"/>
              </a:rPr>
              <a:t>ZAANGAŻOWANIE POZALEKCYJE UCZNIÓW W SZKOLE: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  <a:latin typeface="Arial" charset="0"/>
              </a:rPr>
              <a:t>uczestnictwo w wydarzeniach i ich planowaniu</a:t>
            </a:r>
          </a:p>
        </p:txBody>
      </p:sp>
      <p:sp>
        <p:nvSpPr>
          <p:cNvPr id="8" name="Prostokąt 7"/>
          <p:cNvSpPr/>
          <p:nvPr/>
        </p:nvSpPr>
        <p:spPr bwMode="auto">
          <a:xfrm>
            <a:off x="6016625" y="2424113"/>
            <a:ext cx="3651250" cy="171608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42988">
              <a:defRPr/>
            </a:pPr>
            <a:r>
              <a:rPr lang="pl-PL" sz="1800" b="1" dirty="0">
                <a:solidFill>
                  <a:schemeClr val="bg1"/>
                </a:solidFill>
                <a:latin typeface="Arial" charset="0"/>
              </a:rPr>
              <a:t>SAMOPOCZUCIE UCZNIÓW W SZKOLE: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poczucie przynależności 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ogólne zadowolenie ze szkoły</a:t>
            </a:r>
            <a:endParaRPr lang="pl-PL" sz="1600" dirty="0">
              <a:solidFill>
                <a:schemeClr val="bg1"/>
              </a:solidFill>
            </a:endParaRPr>
          </a:p>
          <a:p>
            <a:pPr defTabSz="1042988">
              <a:defRPr/>
            </a:pPr>
            <a:endParaRPr lang="pl-PL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6016625" y="4357688"/>
            <a:ext cx="3651250" cy="230346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42988">
              <a:defRPr/>
            </a:pPr>
            <a:r>
              <a:rPr lang="pl-PL" sz="1800" b="1" dirty="0">
                <a:solidFill>
                  <a:schemeClr val="bg1"/>
                </a:solidFill>
                <a:latin typeface="Arial" charset="0"/>
              </a:rPr>
              <a:t>RELACJE W GRONIE PEDAGOGICZNYM: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  <a:latin typeface="Arial" charset="0"/>
              </a:rPr>
              <a:t>relacje między nauczycielami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  <a:latin typeface="Arial" charset="0"/>
              </a:rPr>
              <a:t>relacje między nauczycielami a dyrektorem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613" y="108224"/>
            <a:ext cx="8051800" cy="663302"/>
          </a:xfrm>
        </p:spPr>
        <p:txBody>
          <a:bodyPr/>
          <a:lstStyle/>
          <a:p>
            <a:r>
              <a:rPr lang="pl-PL" altLang="pl-PL" sz="2000" dirty="0"/>
              <a:t>RELACJE MIĘDZY </a:t>
            </a:r>
            <a:r>
              <a:rPr lang="pl-PL" altLang="pl-PL" sz="2000" dirty="0" smtClean="0"/>
              <a:t>UCZNIAMI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sz="1800" dirty="0"/>
              <a:t>Odsetek uczniów zgadzających się (zdecydowanie lub raczej) z podanymi stwierdzeniami dotyczącymi relacji w klasie</a:t>
            </a:r>
            <a:br>
              <a:rPr lang="pl-PL" sz="1800" dirty="0"/>
            </a:br>
            <a:endParaRPr lang="pl-PL" sz="1800" dirty="0"/>
          </a:p>
        </p:txBody>
      </p:sp>
      <p:graphicFrame>
        <p:nvGraphicFramePr>
          <p:cNvPr id="7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2681585"/>
              </p:ext>
            </p:extLst>
          </p:nvPr>
        </p:nvGraphicFramePr>
        <p:xfrm>
          <a:off x="5778748" y="1116335"/>
          <a:ext cx="4752527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6346005"/>
              </p:ext>
            </p:extLst>
          </p:nvPr>
        </p:nvGraphicFramePr>
        <p:xfrm>
          <a:off x="0" y="1044327"/>
          <a:ext cx="577874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066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613" y="108224"/>
            <a:ext cx="8051800" cy="663302"/>
          </a:xfrm>
        </p:spPr>
        <p:txBody>
          <a:bodyPr/>
          <a:lstStyle/>
          <a:p>
            <a:r>
              <a:rPr lang="pl-PL" sz="2000" dirty="0" smtClean="0"/>
              <a:t>RELACJE UCZNIÓW Z NAUCZYCIELAMI</a:t>
            </a:r>
            <a:br>
              <a:rPr lang="pl-PL" sz="2000" dirty="0" smtClean="0"/>
            </a:br>
            <a:r>
              <a:rPr lang="pl-PL" sz="1800" dirty="0"/>
              <a:t>Odsetek uczniów zgadzających się (zdecydowanie lub raczej) z podanymi stwierdzeniami dotyczącymi życzliwości i wsparcia ze strony nauczycieli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588477"/>
              </p:ext>
            </p:extLst>
          </p:nvPr>
        </p:nvGraphicFramePr>
        <p:xfrm>
          <a:off x="450156" y="1044327"/>
          <a:ext cx="98650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1248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>
          <a:xfrm>
            <a:off x="1674813" y="323850"/>
            <a:ext cx="8483600" cy="1081088"/>
          </a:xfrm>
        </p:spPr>
        <p:txBody>
          <a:bodyPr/>
          <a:lstStyle/>
          <a:p>
            <a:r>
              <a:rPr lang="pl-PL" altLang="pl-PL" smtClean="0"/>
              <a:t>RELACJE UCZNIÓW Z NAUCZYCIELAMI</a:t>
            </a:r>
            <a:br>
              <a:rPr lang="pl-PL" altLang="pl-PL" smtClean="0"/>
            </a:br>
            <a:r>
              <a:rPr lang="pl-PL" altLang="pl-PL" sz="2000" smtClean="0"/>
              <a:t>Odsetek uczniów, wobec których nauczyciel zachowywał się w opisany sposób w ciągu 4 tygodni poprzedzających badanie</a:t>
            </a:r>
            <a:endParaRPr lang="en-US" altLang="pl-PL" sz="200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686396"/>
              </p:ext>
            </p:extLst>
          </p:nvPr>
        </p:nvGraphicFramePr>
        <p:xfrm>
          <a:off x="-56408" y="1404367"/>
          <a:ext cx="1072603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>
          <a:xfrm>
            <a:off x="1817688" y="323850"/>
            <a:ext cx="8340725" cy="447675"/>
          </a:xfrm>
        </p:spPr>
        <p:txBody>
          <a:bodyPr/>
          <a:lstStyle/>
          <a:p>
            <a:r>
              <a:rPr lang="pl-PL" altLang="pl-PL" smtClean="0"/>
              <a:t>ZASADY SZKOLNE I ICH EGZEKWOWANIE</a:t>
            </a:r>
            <a:endParaRPr lang="en-US" altLang="pl-PL" smtClean="0"/>
          </a:p>
        </p:txBody>
      </p:sp>
      <p:sp>
        <p:nvSpPr>
          <p:cNvPr id="35843" name="pole tekstowe 3"/>
          <p:cNvSpPr txBox="1">
            <a:spLocks noChangeArrowheads="1"/>
          </p:cNvSpPr>
          <p:nvPr/>
        </p:nvSpPr>
        <p:spPr bwMode="auto">
          <a:xfrm>
            <a:off x="1601788" y="755650"/>
            <a:ext cx="8640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000" b="1"/>
              <a:t>Odsetek uczniów zgadzających się (zdecydowanie lub raczej) z podanymi stwierdzeniami dotyczącymi sprawiedliwości w szkole</a:t>
            </a:r>
            <a:endParaRPr lang="en-US" altLang="pl-PL" sz="200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379063"/>
              </p:ext>
            </p:extLst>
          </p:nvPr>
        </p:nvGraphicFramePr>
        <p:xfrm>
          <a:off x="594172" y="1548383"/>
          <a:ext cx="9564241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2033588" y="108224"/>
            <a:ext cx="8124825" cy="936352"/>
          </a:xfrm>
        </p:spPr>
        <p:txBody>
          <a:bodyPr/>
          <a:lstStyle/>
          <a:p>
            <a:r>
              <a:rPr lang="pl-PL" altLang="pl-PL" sz="2000" dirty="0" smtClean="0"/>
              <a:t>ZASADY SZKOLNE I ICH EGZEKWOWANIE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sz="1800" dirty="0"/>
              <a:t>Odsetek uczniów zgadzających się (zdecydowanie lub raczej) z podanymi stwierdzeniami dotyczącymi zasad w szkole</a:t>
            </a:r>
            <a:br>
              <a:rPr lang="pl-PL" sz="1800" dirty="0"/>
            </a:br>
            <a:endParaRPr lang="en-US" altLang="pl-PL" sz="1800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14012"/>
              </p:ext>
            </p:extLst>
          </p:nvPr>
        </p:nvGraphicFramePr>
        <p:xfrm>
          <a:off x="0" y="972319"/>
          <a:ext cx="106934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106613" y="107950"/>
            <a:ext cx="8051800" cy="663575"/>
          </a:xfrm>
        </p:spPr>
        <p:txBody>
          <a:bodyPr/>
          <a:lstStyle/>
          <a:p>
            <a:r>
              <a:rPr lang="pl-PL" smtClean="0"/>
              <a:t>ZAANGAŻOWANIE POZALEKCYJNE UCZNIÓW W SZKOLE</a:t>
            </a:r>
            <a:r>
              <a:rPr lang="pl-PL" sz="2000" smtClean="0"/>
              <a:t/>
            </a:r>
            <a:br>
              <a:rPr lang="pl-PL" sz="2000" smtClean="0"/>
            </a:br>
            <a:r>
              <a:rPr lang="pl-PL" sz="1800" smtClean="0"/>
              <a:t>Odsetek uczniów zgadzających się (zdecydowanie lub raczej) z podanymi stwierdzeniami dotyczącymi działań pozalekcyjnych</a:t>
            </a:r>
            <a:br>
              <a:rPr lang="pl-PL" sz="1800" smtClean="0"/>
            </a:br>
            <a:r>
              <a:rPr lang="pl-PL" smtClean="0"/>
              <a:t/>
            </a:r>
            <a:br>
              <a:rPr lang="pl-PL" smtClean="0"/>
            </a:br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655472"/>
              </p:ext>
            </p:extLst>
          </p:nvPr>
        </p:nvGraphicFramePr>
        <p:xfrm>
          <a:off x="810196" y="1260351"/>
          <a:ext cx="9348217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613" y="0"/>
            <a:ext cx="8051800" cy="771525"/>
          </a:xfrm>
        </p:spPr>
        <p:txBody>
          <a:bodyPr/>
          <a:lstStyle/>
          <a:p>
            <a:r>
              <a:rPr lang="pl-PL" altLang="pl-PL" sz="2000" dirty="0"/>
              <a:t>SAMOPOCZUCIE UCZNIÓW </a:t>
            </a:r>
            <a:r>
              <a:rPr lang="pl-PL" altLang="pl-PL" sz="2000" dirty="0" smtClean="0"/>
              <a:t>W SZKOLE</a:t>
            </a:r>
            <a:br>
              <a:rPr lang="pl-PL" altLang="pl-PL" sz="2000" dirty="0" smtClean="0"/>
            </a:br>
            <a:r>
              <a:rPr lang="pl-PL" sz="1800" dirty="0"/>
              <a:t>Odsetek uczniów zgadzających i niezgadzających się z podanymi stwierdzeniami dotyczącymi samopoczucia w szkole</a:t>
            </a:r>
            <a:br>
              <a:rPr lang="pl-PL" sz="1800" dirty="0"/>
            </a:b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735270"/>
              </p:ext>
            </p:extLst>
          </p:nvPr>
        </p:nvGraphicFramePr>
        <p:xfrm>
          <a:off x="0" y="828304"/>
          <a:ext cx="106934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2975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1962150" y="0"/>
            <a:ext cx="8196263" cy="1044575"/>
          </a:xfrm>
        </p:spPr>
        <p:txBody>
          <a:bodyPr/>
          <a:lstStyle/>
          <a:p>
            <a:r>
              <a:rPr lang="pl-PL" altLang="pl-PL" dirty="0" smtClean="0"/>
              <a:t>RELACJE W GRONIE PEDAGOGICZNYM </a:t>
            </a:r>
            <a:endParaRPr lang="en-US" altLang="pl-PL" dirty="0" smtClean="0"/>
          </a:p>
        </p:txBody>
      </p:sp>
      <p:sp>
        <p:nvSpPr>
          <p:cNvPr id="39939" name="pole tekstowe 3"/>
          <p:cNvSpPr txBox="1">
            <a:spLocks noChangeArrowheads="1"/>
          </p:cNvSpPr>
          <p:nvPr/>
        </p:nvSpPr>
        <p:spPr bwMode="auto">
          <a:xfrm>
            <a:off x="1890713" y="396255"/>
            <a:ext cx="8137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000" b="1" dirty="0"/>
              <a:t>Odsetek nauczycieli zgadzających i niezgadzających się z podanymi stwierdzeniami dotyczącymi relacji w gronie pedagogicznym</a:t>
            </a:r>
            <a:endParaRPr lang="en-US" altLang="pl-PL" sz="2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076603"/>
              </p:ext>
            </p:extLst>
          </p:nvPr>
        </p:nvGraphicFramePr>
        <p:xfrm>
          <a:off x="378148" y="1188343"/>
          <a:ext cx="9793088" cy="5806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ctrTitle"/>
          </p:nvPr>
        </p:nvSpPr>
        <p:spPr>
          <a:xfrm>
            <a:off x="2466975" y="3781425"/>
            <a:ext cx="7775575" cy="2087563"/>
          </a:xfrm>
        </p:spPr>
        <p:txBody>
          <a:bodyPr/>
          <a:lstStyle/>
          <a:p>
            <a:r>
              <a:rPr lang="pl-PL" altLang="pl-PL" dirty="0" smtClean="0">
                <a:solidFill>
                  <a:srgbClr val="F58220"/>
                </a:solidFill>
              </a:rPr>
              <a:t>INFORMACJE O BADANIU – </a:t>
            </a:r>
            <a:br>
              <a:rPr lang="pl-PL" altLang="pl-PL" dirty="0" smtClean="0">
                <a:solidFill>
                  <a:srgbClr val="F58220"/>
                </a:solidFill>
              </a:rPr>
            </a:br>
            <a:r>
              <a:rPr lang="pl-PL" altLang="pl-PL" dirty="0" smtClean="0">
                <a:solidFill>
                  <a:srgbClr val="F58220"/>
                </a:solidFill>
              </a:rPr>
              <a:t>METODOLOGIA I REALIZACJA BADANIA</a:t>
            </a:r>
            <a:endParaRPr lang="pl-PL" altLang="pl-PL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1962150" y="1"/>
            <a:ext cx="8124825" cy="950258"/>
          </a:xfrm>
        </p:spPr>
        <p:txBody>
          <a:bodyPr/>
          <a:lstStyle/>
          <a:p>
            <a:r>
              <a:rPr lang="pl-PL" altLang="pl-PL" sz="2000" dirty="0" smtClean="0"/>
              <a:t>RELACJE W GRONIE PEDAGOGICZNYM</a:t>
            </a:r>
            <a:br>
              <a:rPr lang="pl-PL" altLang="pl-PL" sz="2000" dirty="0" smtClean="0"/>
            </a:br>
            <a:r>
              <a:rPr lang="pl-PL" altLang="pl-PL" sz="1800" dirty="0" smtClean="0"/>
              <a:t>Odsetek nauczycieli zgadzających i niezgadzających się z podanymi stwierdzeniami dotyczącymi relacji z dyrektorem</a:t>
            </a:r>
            <a:br>
              <a:rPr lang="pl-PL" altLang="pl-PL" sz="1800" dirty="0" smtClean="0"/>
            </a:br>
            <a:endParaRPr lang="en-US" altLang="pl-PL" sz="1800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608399"/>
              </p:ext>
            </p:extLst>
          </p:nvPr>
        </p:nvGraphicFramePr>
        <p:xfrm>
          <a:off x="162124" y="828303"/>
          <a:ext cx="1036915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</a:t>
            </a:r>
            <a:r>
              <a:rPr lang="pl-PL" dirty="0" smtClean="0"/>
              <a:t>ależności </a:t>
            </a:r>
            <a:r>
              <a:rPr lang="pl-PL" dirty="0"/>
              <a:t>między klimatem szkoły a skalą agresji i przemocy </a:t>
            </a:r>
            <a:r>
              <a:rPr lang="pl-PL" dirty="0" smtClean="0"/>
              <a:t>szkolnej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Skala </a:t>
            </a:r>
            <a:r>
              <a:rPr lang="pl-PL" sz="2000" dirty="0"/>
              <a:t>agresji i przemocy są mniejsze w szkołach i w klasach, w których:</a:t>
            </a:r>
          </a:p>
          <a:p>
            <a:r>
              <a:rPr lang="pl-PL" sz="2000" dirty="0"/>
              <a:t>- uczniowie pozytywnie oceniają wzajemne wsparcie i sympatię między rówieśnikami i w których mniej jest zachowań dyskryminacyjnych;</a:t>
            </a:r>
          </a:p>
          <a:p>
            <a:r>
              <a:rPr lang="pl-PL" sz="2000" dirty="0"/>
              <a:t>- uczniowie mają poczucie komfortu w szkole i przynależności do szkoły;</a:t>
            </a:r>
          </a:p>
          <a:p>
            <a:r>
              <a:rPr lang="pl-PL" sz="2000" dirty="0"/>
              <a:t>- uczniowie oceniają nauczycieli jako życzliwszych, bardziej skłonnych do pomocy i zainteresowanych uczniami;</a:t>
            </a:r>
          </a:p>
          <a:p>
            <a:r>
              <a:rPr lang="pl-PL" sz="2000" dirty="0"/>
              <a:t>- uczniowie lepiej znają prawa i zakazy szkolne, zaś nauczyciele i dyrekcja omawiają je jasno i szczegółowo;</a:t>
            </a:r>
          </a:p>
          <a:p>
            <a:r>
              <a:rPr lang="pl-PL" sz="2000" dirty="0"/>
              <a:t>- uczniowie deklarują wyższą akceptację dla obowiązujących ich zasad oraz wyżej oceniają sprawiedliwość nauczycieli.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5629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Przewłocka J. (2015). </a:t>
            </a:r>
            <a:r>
              <a:rPr lang="pl-PL" dirty="0"/>
              <a:t>Bezpieczeństwo uczniów i klimat społeczny w polskich szkołach. Raport z badania. Instytut Badań </a:t>
            </a:r>
            <a:r>
              <a:rPr lang="pl-PL" dirty="0" smtClean="0"/>
              <a:t>Edukacyjnych.</a:t>
            </a:r>
            <a:endParaRPr lang="pl-PL" dirty="0"/>
          </a:p>
          <a:p>
            <a:r>
              <a:rPr lang="pl-PL" b="1" dirty="0" err="1" smtClean="0"/>
              <a:t>Pyżalski</a:t>
            </a:r>
            <a:r>
              <a:rPr lang="pl-PL" b="1" dirty="0" smtClean="0"/>
              <a:t> </a:t>
            </a:r>
            <a:r>
              <a:rPr lang="pl-PL" b="1" dirty="0"/>
              <a:t>J. (</a:t>
            </a:r>
            <a:r>
              <a:rPr lang="pl-PL" b="1" dirty="0" smtClean="0"/>
              <a:t>2010)</a:t>
            </a:r>
            <a:r>
              <a:rPr lang="pl-PL" dirty="0" smtClean="0"/>
              <a:t>. Polscy </a:t>
            </a:r>
            <a:r>
              <a:rPr lang="pl-PL" dirty="0"/>
              <a:t>nauczyciele i uczniowie a agresja elektroniczna – </a:t>
            </a:r>
            <a:r>
              <a:rPr lang="pl-PL" dirty="0" smtClean="0"/>
              <a:t>zarys teoretyczny </a:t>
            </a:r>
            <a:r>
              <a:rPr lang="pl-PL" dirty="0"/>
              <a:t>i najnowsze wyniki badań, w: M. </a:t>
            </a:r>
            <a:r>
              <a:rPr lang="pl-PL" dirty="0" err="1"/>
              <a:t>Jędrzejko</a:t>
            </a:r>
            <a:r>
              <a:rPr lang="pl-PL" dirty="0"/>
              <a:t>, D. </a:t>
            </a:r>
            <a:r>
              <a:rPr lang="pl-PL" dirty="0" err="1"/>
              <a:t>Sarzała</a:t>
            </a:r>
            <a:r>
              <a:rPr lang="pl-PL" dirty="0"/>
              <a:t> (red.) Człowiek </a:t>
            </a:r>
            <a:r>
              <a:rPr lang="pl-PL" dirty="0" smtClean="0"/>
              <a:t>i uzależnienia</a:t>
            </a:r>
            <a:r>
              <a:rPr lang="pl-PL" dirty="0"/>
              <a:t>, Pułtusk-Warszawa. </a:t>
            </a:r>
            <a:r>
              <a:rPr lang="pl-PL" dirty="0" smtClean="0"/>
              <a:t>Akademia Humanistyczna </a:t>
            </a:r>
            <a:r>
              <a:rPr lang="pl-PL" dirty="0"/>
              <a:t>im. Aleksandra </a:t>
            </a:r>
            <a:r>
              <a:rPr lang="pl-PL" dirty="0" smtClean="0"/>
              <a:t>Gieysztora, Oficyna </a:t>
            </a:r>
            <a:r>
              <a:rPr lang="pl-PL" dirty="0"/>
              <a:t>Wydawnicza ASPRA-JR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3400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 bwMode="auto">
          <a:xfrm>
            <a:off x="522288" y="1476375"/>
            <a:ext cx="9623425" cy="2303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400" dirty="0" smtClean="0"/>
              <a:t>Dziękuję za uwagę!</a:t>
            </a:r>
            <a:br>
              <a:rPr lang="pl-PL" altLang="pl-PL" sz="2400" dirty="0" smtClean="0"/>
            </a:b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Kontakt:</a:t>
            </a:r>
            <a:br>
              <a:rPr lang="pl-PL" altLang="pl-PL" sz="2400" dirty="0" smtClean="0"/>
            </a:br>
            <a:r>
              <a:rPr lang="pl-PL" altLang="pl-PL" sz="2400" dirty="0" smtClean="0">
                <a:solidFill>
                  <a:srgbClr val="F58220"/>
                </a:solidFill>
              </a:rPr>
              <a:t>d.walczak@ibe.edu.pl</a:t>
            </a:r>
            <a:br>
              <a:rPr lang="pl-PL" altLang="pl-PL" sz="2400" dirty="0" smtClean="0">
                <a:solidFill>
                  <a:srgbClr val="F58220"/>
                </a:solidFill>
              </a:rPr>
            </a:br>
            <a:endParaRPr lang="pl-PL" altLang="pl-PL" sz="2400" dirty="0" smtClean="0">
              <a:solidFill>
                <a:srgbClr val="F5822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613" y="396875"/>
            <a:ext cx="8051800" cy="100965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Badanie główne – cel badania</a:t>
            </a:r>
            <a:endParaRPr lang="pt-PT" altLang="pl-PL" sz="3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306388" y="1763713"/>
            <a:ext cx="9072562" cy="48244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2857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altLang="pl-PL" sz="2400" b="1" dirty="0" smtClean="0">
                <a:latin typeface="+mj-lt"/>
                <a:cs typeface="Arial" charset="0"/>
              </a:rPr>
              <a:t>Określenie skali i form zjawiska agresji przemocy w szkole </a:t>
            </a:r>
            <a:r>
              <a:rPr lang="pl-PL" altLang="pl-PL" sz="2400" dirty="0" smtClean="0">
                <a:latin typeface="+mj-lt"/>
                <a:cs typeface="Arial" charset="0"/>
              </a:rPr>
              <a:t>i uzyskanie wskaźników będących punktem odniesienia dla dalszych badań umożliwiających w przyszłości analizę trendów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altLang="pl-PL" sz="2000" dirty="0" smtClean="0">
                <a:cs typeface="Tahoma" pitchFamily="34" charset="0"/>
              </a:rPr>
              <a:t>Badano</a:t>
            </a:r>
            <a:r>
              <a:rPr lang="pl-PL" altLang="pl-PL" sz="2000" b="1" dirty="0" smtClean="0">
                <a:cs typeface="Tahoma" pitchFamily="34" charset="0"/>
              </a:rPr>
              <a:t> różne formy przemocy i agresji rówieśniczej </a:t>
            </a:r>
            <a:r>
              <a:rPr lang="pl-PL" altLang="pl-PL" sz="2000" dirty="0" smtClean="0">
                <a:cs typeface="Tahoma" pitchFamily="34" charset="0"/>
              </a:rPr>
              <a:t>(werbalną, relacyjną, fizyczną, przymuszanie, materialną, </a:t>
            </a:r>
            <a:r>
              <a:rPr lang="pl-PL" altLang="pl-PL" sz="2000" dirty="0" err="1" smtClean="0">
                <a:cs typeface="Tahoma" pitchFamily="34" charset="0"/>
              </a:rPr>
              <a:t>cyberprzemoc</a:t>
            </a:r>
            <a:r>
              <a:rPr lang="pl-PL" altLang="pl-PL" sz="2000" dirty="0" smtClean="0">
                <a:cs typeface="Tahoma" pitchFamily="34" charset="0"/>
              </a:rPr>
              <a:t>, seksualną) oraz</a:t>
            </a:r>
            <a:r>
              <a:rPr lang="pl-PL" altLang="pl-PL" sz="2000" b="1" dirty="0" smtClean="0">
                <a:cs typeface="Tahoma" pitchFamily="34" charset="0"/>
              </a:rPr>
              <a:t> agresję uczniów wobec nauczycieli i nauczycieli wobec uczniów</a:t>
            </a:r>
            <a:r>
              <a:rPr lang="pl-PL" altLang="pl-PL" sz="2000" dirty="0" smtClean="0">
                <a:cs typeface="Tahoma" pitchFamily="34" charset="0"/>
              </a:rPr>
              <a:t>.</a:t>
            </a:r>
            <a:endParaRPr lang="pl-PL" altLang="pl-PL" sz="2000" dirty="0" smtClean="0">
              <a:latin typeface="+mj-lt"/>
              <a:cs typeface="Arial" charset="0"/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altLang="pl-PL" sz="2400" b="1" dirty="0" smtClean="0">
                <a:latin typeface="+mj-lt"/>
                <a:cs typeface="Arial" charset="0"/>
              </a:rPr>
              <a:t>Opis klimatu szkoły i klimatu klasy</a:t>
            </a:r>
            <a:r>
              <a:rPr lang="pl-PL" altLang="pl-PL" sz="2400" dirty="0" smtClean="0">
                <a:latin typeface="+mj-lt"/>
                <a:cs typeface="Arial" charset="0"/>
              </a:rPr>
              <a:t> w polskich szkołach;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altLang="pl-PL" sz="2400" b="1" dirty="0" smtClean="0">
                <a:latin typeface="+mj-lt"/>
                <a:cs typeface="Arial" charset="0"/>
              </a:rPr>
              <a:t>Analiza zależności</a:t>
            </a:r>
            <a:r>
              <a:rPr lang="pl-PL" altLang="pl-PL" sz="2400" dirty="0" smtClean="0">
                <a:latin typeface="+mj-lt"/>
                <a:cs typeface="Arial" charset="0"/>
              </a:rPr>
              <a:t> między skalą i specyfiką agresji i przemocy szkolnej a różnymi charakterystykami szkół, w tym w szczególności klimatu szkoły i klasy.</a:t>
            </a:r>
          </a:p>
        </p:txBody>
      </p:sp>
    </p:spTree>
    <p:extLst>
      <p:ext uri="{BB962C8B-B14F-4D97-AF65-F5344CB8AC3E}">
        <p14:creationId xmlns:p14="http://schemas.microsoft.com/office/powerpoint/2010/main" val="41619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613" y="466725"/>
            <a:ext cx="8051800" cy="44767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Etapy projektu i technika badania</a:t>
            </a:r>
            <a:endParaRPr lang="pt-PT" altLang="pl-PL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90116" y="1692399"/>
          <a:ext cx="10009111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8436" name="Łącznik prosty ze strzałką 7"/>
          <p:cNvCxnSpPr>
            <a:cxnSpLocks noChangeShapeType="1"/>
          </p:cNvCxnSpPr>
          <p:nvPr/>
        </p:nvCxnSpPr>
        <p:spPr bwMode="auto">
          <a:xfrm>
            <a:off x="522288" y="6732588"/>
            <a:ext cx="97202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5" name="Prostokąt 4"/>
          <p:cNvSpPr/>
          <p:nvPr/>
        </p:nvSpPr>
        <p:spPr>
          <a:xfrm rot="5400000">
            <a:off x="8668544" y="4593432"/>
            <a:ext cx="3384550" cy="4619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cap="rnd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altLang="pl-PL" sz="1200" b="1" dirty="0">
                <a:latin typeface="Arial" charset="0"/>
                <a:cs typeface="Arial" charset="0"/>
              </a:rPr>
              <a:t>DLA KAŻDEJ GRUPY RESPONDENTÓW DEDYKOWANE NARZĘDZIA BADAWCZE</a:t>
            </a:r>
            <a:endParaRPr lang="pl-PL" sz="12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2"/>
          <p:cNvSpPr>
            <a:spLocks noGrp="1"/>
          </p:cNvSpPr>
          <p:nvPr>
            <p:ph type="ctrTitle"/>
          </p:nvPr>
        </p:nvSpPr>
        <p:spPr>
          <a:xfrm>
            <a:off x="2466975" y="3781425"/>
            <a:ext cx="7775575" cy="2087563"/>
          </a:xfrm>
        </p:spPr>
        <p:txBody>
          <a:bodyPr/>
          <a:lstStyle/>
          <a:p>
            <a:r>
              <a:rPr lang="pl-PL" altLang="pl-PL" smtClean="0">
                <a:solidFill>
                  <a:srgbClr val="F58220"/>
                </a:solidFill>
              </a:rPr>
              <a:t>AGRESJA I PRZEMOC RÓWIEŚNICZA W SZKOŁACH </a:t>
            </a:r>
            <a:br>
              <a:rPr lang="pl-PL" altLang="pl-PL" smtClean="0">
                <a:solidFill>
                  <a:srgbClr val="F58220"/>
                </a:solidFill>
              </a:rPr>
            </a:br>
            <a:r>
              <a:rPr lang="pl-PL" altLang="pl-PL" smtClean="0">
                <a:solidFill>
                  <a:srgbClr val="F58220"/>
                </a:solidFill>
              </a:rPr>
              <a:t>– SKALA I SPECYFIKA PROBLEMU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Podstawowe pojęcia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239710" y="1044327"/>
          <a:ext cx="1008111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Strzałka w prawo 3"/>
          <p:cNvSpPr>
            <a:spLocks noChangeArrowheads="1"/>
          </p:cNvSpPr>
          <p:nvPr/>
        </p:nvSpPr>
        <p:spPr bwMode="auto">
          <a:xfrm>
            <a:off x="239713" y="755650"/>
            <a:ext cx="5322887" cy="2071688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600" b="1">
                <a:solidFill>
                  <a:schemeClr val="bg1"/>
                </a:solidFill>
              </a:rPr>
              <a:t>AGRESJA: </a:t>
            </a:r>
            <a:r>
              <a:rPr lang="pl-PL" altLang="pl-PL" sz="1600">
                <a:solidFill>
                  <a:schemeClr val="bg1"/>
                </a:solidFill>
              </a:rPr>
              <a:t>świadome, zamierzone działanie, mające na celu wyrządzenie komuś szeroko rozumianej szkody</a:t>
            </a:r>
          </a:p>
          <a:p>
            <a:pPr defTabSz="1042988"/>
            <a:r>
              <a:rPr lang="pl-PL" altLang="pl-PL"/>
              <a:t> </a:t>
            </a:r>
          </a:p>
          <a:p>
            <a:pPr defTabSz="1042988"/>
            <a:endParaRPr lang="pl-PL" altLang="pl-PL"/>
          </a:p>
        </p:txBody>
      </p:sp>
      <p:sp>
        <p:nvSpPr>
          <p:cNvPr id="21509" name="Prostokąt 6"/>
          <p:cNvSpPr>
            <a:spLocks noChangeArrowheads="1"/>
          </p:cNvSpPr>
          <p:nvPr/>
        </p:nvSpPr>
        <p:spPr bwMode="auto">
          <a:xfrm>
            <a:off x="239713" y="3348038"/>
            <a:ext cx="4530725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pl-PL" altLang="pl-PL" sz="1600" b="1">
                <a:solidFill>
                  <a:schemeClr val="bg1"/>
                </a:solidFill>
              </a:rPr>
              <a:t>PRZEMOC:</a:t>
            </a:r>
            <a:r>
              <a:rPr lang="pl-PL" altLang="pl-PL" sz="1600">
                <a:solidFill>
                  <a:schemeClr val="bg1"/>
                </a:solidFill>
              </a:rPr>
              <a:t> zachowanie, w którym strona agresywna wykorzystuje swoją przewagę nad ofiarą.</a:t>
            </a:r>
          </a:p>
        </p:txBody>
      </p:sp>
      <p:sp>
        <p:nvSpPr>
          <p:cNvPr id="21510" name="Prostokąt 8"/>
          <p:cNvSpPr>
            <a:spLocks noChangeArrowheads="1"/>
          </p:cNvSpPr>
          <p:nvPr/>
        </p:nvSpPr>
        <p:spPr bwMode="auto">
          <a:xfrm>
            <a:off x="239713" y="5265738"/>
            <a:ext cx="4530725" cy="13954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600" b="1">
                <a:solidFill>
                  <a:schemeClr val="bg1"/>
                </a:solidFill>
              </a:rPr>
              <a:t>DRĘCZENIE SZKOLNE (</a:t>
            </a:r>
            <a:r>
              <a:rPr lang="pl-PL" altLang="pl-PL" sz="1600" b="1" i="1">
                <a:solidFill>
                  <a:schemeClr val="bg1"/>
                </a:solidFill>
              </a:rPr>
              <a:t>ang. bullying</a:t>
            </a:r>
            <a:r>
              <a:rPr lang="pl-PL" altLang="pl-PL" sz="1600" b="1">
                <a:solidFill>
                  <a:schemeClr val="bg1"/>
                </a:solidFill>
              </a:rPr>
              <a:t>):</a:t>
            </a:r>
            <a:r>
              <a:rPr lang="pl-PL" altLang="pl-PL" sz="1600">
                <a:solidFill>
                  <a:schemeClr val="bg1"/>
                </a:solidFill>
              </a:rPr>
              <a:t> podtyp zachowań agresywnych, w którym jednostka lub grupa jednostek w sposób powtarzalny atakuje, upokarza lub wyklucza z grupy relatywnie słabszą osobę.</a:t>
            </a:r>
          </a:p>
        </p:txBody>
      </p:sp>
      <p:sp>
        <p:nvSpPr>
          <p:cNvPr id="10" name="Elipsa 9"/>
          <p:cNvSpPr/>
          <p:nvPr/>
        </p:nvSpPr>
        <p:spPr bwMode="auto">
          <a:xfrm>
            <a:off x="5733450" y="143867"/>
            <a:ext cx="4681538" cy="122356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42988">
              <a:defRPr/>
            </a:pPr>
            <a:r>
              <a:rPr lang="pl-PL" altLang="pl-PL" sz="1400" b="1" dirty="0">
                <a:solidFill>
                  <a:schemeClr val="bg1"/>
                </a:solidFill>
                <a:latin typeface="+mj-lt"/>
              </a:rPr>
              <a:t>fizyczna</a:t>
            </a:r>
            <a:r>
              <a:rPr lang="pl-PL" altLang="pl-PL" sz="1400" dirty="0">
                <a:solidFill>
                  <a:schemeClr val="bg1"/>
                </a:solidFill>
                <a:latin typeface="+mj-lt"/>
              </a:rPr>
              <a:t> – gdy dochodzi do fizycznego kontaktu agresora i ofiary, np. potrącenie, przewrócenie, pobicie</a:t>
            </a:r>
            <a:endParaRPr lang="pl-PL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512" name="Elipsa 10"/>
          <p:cNvSpPr>
            <a:spLocks noChangeArrowheads="1"/>
          </p:cNvSpPr>
          <p:nvPr/>
        </p:nvSpPr>
        <p:spPr bwMode="auto">
          <a:xfrm>
            <a:off x="5767388" y="5265739"/>
            <a:ext cx="4692650" cy="18272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400" b="1" dirty="0">
                <a:solidFill>
                  <a:schemeClr val="bg1"/>
                </a:solidFill>
              </a:rPr>
              <a:t>elektroniczna</a:t>
            </a:r>
            <a:r>
              <a:rPr lang="pl-PL" altLang="pl-PL" sz="1400" dirty="0">
                <a:solidFill>
                  <a:schemeClr val="bg1"/>
                </a:solidFill>
              </a:rPr>
              <a:t> – agresja z użyciem nowych technologii, np. złośliwy SMS, </a:t>
            </a:r>
            <a:br>
              <a:rPr lang="pl-PL" altLang="pl-PL" sz="1400" dirty="0">
                <a:solidFill>
                  <a:schemeClr val="bg1"/>
                </a:solidFill>
              </a:rPr>
            </a:br>
            <a:r>
              <a:rPr lang="pl-PL" altLang="pl-PL" sz="1400" dirty="0">
                <a:solidFill>
                  <a:schemeClr val="bg1"/>
                </a:solidFill>
              </a:rPr>
              <a:t>e-mail, wpis w serwisie społecznościowym, umieszczanie w Internecie zdjęć lub filmów ośmieszających ofiarę</a:t>
            </a:r>
          </a:p>
        </p:txBody>
      </p:sp>
      <p:sp>
        <p:nvSpPr>
          <p:cNvPr id="21513" name="Elipsa 11"/>
          <p:cNvSpPr>
            <a:spLocks noChangeArrowheads="1"/>
          </p:cNvSpPr>
          <p:nvPr/>
        </p:nvSpPr>
        <p:spPr bwMode="auto">
          <a:xfrm>
            <a:off x="5767388" y="1367433"/>
            <a:ext cx="4692650" cy="15321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400" b="1" dirty="0">
                <a:solidFill>
                  <a:schemeClr val="bg1"/>
                </a:solidFill>
              </a:rPr>
              <a:t>relacyjna</a:t>
            </a:r>
            <a:r>
              <a:rPr lang="pl-PL" altLang="pl-PL" sz="1400" dirty="0">
                <a:solidFill>
                  <a:schemeClr val="bg1"/>
                </a:solidFill>
              </a:rPr>
              <a:t> – bez fizycznego kontaktu, celowe działania prowadzące do w obniżenia statusu ofiary w grupie, wykluczenia osoby z grupy, np. obmawianie, wykluczanie</a:t>
            </a:r>
          </a:p>
        </p:txBody>
      </p:sp>
      <p:sp>
        <p:nvSpPr>
          <p:cNvPr id="21514" name="Elipsa 12"/>
          <p:cNvSpPr>
            <a:spLocks noChangeArrowheads="1"/>
          </p:cNvSpPr>
          <p:nvPr/>
        </p:nvSpPr>
        <p:spPr bwMode="auto">
          <a:xfrm>
            <a:off x="5778500" y="2916238"/>
            <a:ext cx="4681538" cy="11524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400" b="1" dirty="0">
                <a:solidFill>
                  <a:schemeClr val="bg1"/>
                </a:solidFill>
              </a:rPr>
              <a:t>werbalna</a:t>
            </a:r>
            <a:r>
              <a:rPr lang="pl-PL" altLang="pl-PL" sz="1400" dirty="0">
                <a:solidFill>
                  <a:schemeClr val="bg1"/>
                </a:solidFill>
              </a:rPr>
              <a:t> – bez fizycznego kontaktu, w bezpośredniej obecności ofiary, np. wyzywanie, przezywanie, wyśmiewanie</a:t>
            </a:r>
          </a:p>
        </p:txBody>
      </p:sp>
      <p:sp>
        <p:nvSpPr>
          <p:cNvPr id="21515" name="Elipsa 13"/>
          <p:cNvSpPr>
            <a:spLocks noChangeArrowheads="1"/>
          </p:cNvSpPr>
          <p:nvPr/>
        </p:nvSpPr>
        <p:spPr bwMode="auto">
          <a:xfrm>
            <a:off x="5778500" y="4068664"/>
            <a:ext cx="4681538" cy="1197074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400" b="1" dirty="0">
                <a:solidFill>
                  <a:schemeClr val="bg1"/>
                </a:solidFill>
              </a:rPr>
              <a:t>materialna</a:t>
            </a:r>
            <a:r>
              <a:rPr lang="pl-PL" altLang="pl-PL" sz="1400" dirty="0">
                <a:solidFill>
                  <a:schemeClr val="bg1"/>
                </a:solidFill>
              </a:rPr>
              <a:t> – agresja związana z przedmiotami lub pieniędzmi, np. kradzież, niszczenie przedmiotów należących do ofiary</a:t>
            </a:r>
          </a:p>
        </p:txBody>
      </p:sp>
      <p:sp>
        <p:nvSpPr>
          <p:cNvPr id="12" name="Gwiazda 5-ramienna 11"/>
          <p:cNvSpPr/>
          <p:nvPr/>
        </p:nvSpPr>
        <p:spPr bwMode="auto">
          <a:xfrm>
            <a:off x="5994772" y="5963444"/>
            <a:ext cx="360040" cy="360040"/>
          </a:xfrm>
          <a:prstGeom prst="star5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7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1893888" y="0"/>
            <a:ext cx="8674100" cy="684213"/>
          </a:xfrm>
        </p:spPr>
        <p:txBody>
          <a:bodyPr/>
          <a:lstStyle/>
          <a:p>
            <a:r>
              <a:rPr lang="pl-PL" altLang="pl-PL" sz="1800" smtClean="0"/>
              <a:t>SKALA DOŚWIADCZANIA AGRESJI PRZEZ POLSKICH UCZNIÓW</a:t>
            </a:r>
            <a:br>
              <a:rPr lang="pl-PL" altLang="pl-PL" sz="1800" smtClean="0"/>
            </a:br>
            <a:r>
              <a:rPr lang="pl-PL" altLang="pl-PL" sz="1600" smtClean="0"/>
              <a:t>Odsetek uczniów deklarujących doświadczenie danego zachowania co najmniej raz w ciągu 4. tygodni poprzedzających badanie </a:t>
            </a:r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106609"/>
              </p:ext>
            </p:extLst>
          </p:nvPr>
        </p:nvGraphicFramePr>
        <p:xfrm>
          <a:off x="33321" y="604945"/>
          <a:ext cx="10441960" cy="6956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9750" y="0"/>
            <a:ext cx="8883650" cy="1312863"/>
          </a:xfrm>
        </p:spPr>
        <p:txBody>
          <a:bodyPr/>
          <a:lstStyle/>
          <a:p>
            <a:pPr>
              <a:defRPr/>
            </a:pP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Ocena </a:t>
            </a:r>
            <a:r>
              <a:rPr lang="pl-PL" sz="1800" dirty="0"/>
              <a:t>poziomu </a:t>
            </a:r>
            <a:r>
              <a:rPr lang="pl-PL" sz="1800" dirty="0" smtClean="0"/>
              <a:t>DOTKLIWOŚCI DOŚWIADCZONYCH ZACHOWAŃ – </a:t>
            </a:r>
            <a:r>
              <a:rPr lang="pl-PL" sz="1800" dirty="0"/>
              <a:t>odpowiedzi uczniów, którzy doświadczyli danego zachowania w ciągu 4. tygodni poprzedzających </a:t>
            </a:r>
            <a:r>
              <a:rPr lang="pl-PL" sz="1800" dirty="0" smtClean="0"/>
              <a:t>badanie</a:t>
            </a:r>
            <a:br>
              <a:rPr lang="pl-PL" sz="1800" dirty="0" smtClean="0"/>
            </a:br>
            <a:r>
              <a:rPr lang="pl-PL" sz="1800" dirty="0" smtClean="0">
                <a:solidFill>
                  <a:srgbClr val="FF0000"/>
                </a:solidFill>
              </a:rPr>
              <a:t>(</a:t>
            </a:r>
            <a:r>
              <a:rPr lang="pl-PL" sz="1800" kern="1200" dirty="0" smtClean="0">
                <a:solidFill>
                  <a:srgbClr val="FF0000"/>
                </a:solidFill>
              </a:rPr>
              <a:t>10 </a:t>
            </a:r>
            <a:r>
              <a:rPr lang="pl-PL" sz="1800" kern="1200" dirty="0">
                <a:solidFill>
                  <a:srgbClr val="FF0000"/>
                </a:solidFill>
              </a:rPr>
              <a:t>zachowań odbieranych przez uczniów jako najbardziej </a:t>
            </a:r>
            <a:r>
              <a:rPr lang="pl-PL" sz="1800" kern="1200" dirty="0" smtClean="0">
                <a:solidFill>
                  <a:srgbClr val="FF0000"/>
                </a:solidFill>
              </a:rPr>
              <a:t>dotkliwe)</a:t>
            </a:r>
            <a:endParaRPr lang="pl-PL" sz="1800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362099"/>
              </p:ext>
            </p:extLst>
          </p:nvPr>
        </p:nvGraphicFramePr>
        <p:xfrm>
          <a:off x="0" y="1548383"/>
          <a:ext cx="10693400" cy="5316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Agresja </a:t>
            </a:r>
            <a:r>
              <a:rPr lang="pl-PL" dirty="0" smtClean="0"/>
              <a:t>elektroniczna vs agresja tradycyjna</a:t>
            </a:r>
            <a:br>
              <a:rPr lang="pl-PL" dirty="0" smtClean="0"/>
            </a:br>
            <a:r>
              <a:rPr lang="pl-PL" dirty="0" smtClean="0"/>
              <a:t>- różnice i podobieństwa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dirty="0" smtClean="0"/>
              <a:t>Cechy </a:t>
            </a:r>
            <a:r>
              <a:rPr lang="pl-PL" sz="2000" b="1" dirty="0"/>
              <a:t>wyróżniające </a:t>
            </a:r>
            <a:r>
              <a:rPr lang="pl-PL" sz="2000" b="1" dirty="0" smtClean="0"/>
              <a:t>agresję elektroniczną: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 smtClean="0"/>
              <a:t>anonimowość</a:t>
            </a:r>
            <a:r>
              <a:rPr lang="pl-PL" sz="2000" dirty="0"/>
              <a:t>, </a:t>
            </a:r>
            <a:endParaRPr lang="pl-PL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 smtClean="0"/>
              <a:t>ciągłość </a:t>
            </a:r>
            <a:r>
              <a:rPr lang="pl-PL" sz="2000" dirty="0"/>
              <a:t>oddziaływania, </a:t>
            </a:r>
            <a:endParaRPr lang="pl-PL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 smtClean="0"/>
              <a:t>nieograniczoną </a:t>
            </a:r>
            <a:r>
              <a:rPr lang="pl-PL" sz="2000" dirty="0"/>
              <a:t>lub tzw. n</a:t>
            </a:r>
            <a:r>
              <a:rPr lang="pl-PL" sz="2000" dirty="0" smtClean="0"/>
              <a:t>iewidzialną publiczność </a:t>
            </a:r>
            <a:r>
              <a:rPr lang="pl-PL" sz="2000" dirty="0"/>
              <a:t>(</a:t>
            </a:r>
            <a:r>
              <a:rPr lang="pl-PL" sz="2000" i="1" dirty="0" err="1"/>
              <a:t>invisible</a:t>
            </a:r>
            <a:r>
              <a:rPr lang="pl-PL" sz="2000" i="1" dirty="0"/>
              <a:t> </a:t>
            </a:r>
            <a:r>
              <a:rPr lang="pl-PL" sz="2000" i="1" dirty="0" err="1"/>
              <a:t>audience</a:t>
            </a:r>
            <a:r>
              <a:rPr lang="pl-PL" sz="2000" dirty="0"/>
              <a:t>), </a:t>
            </a:r>
            <a:endParaRPr lang="pl-PL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 smtClean="0"/>
              <a:t>efekt </a:t>
            </a:r>
            <a:r>
              <a:rPr lang="pl-PL" sz="2000" dirty="0"/>
              <a:t>kabiny </a:t>
            </a:r>
            <a:r>
              <a:rPr lang="pl-PL" sz="2000" dirty="0" smtClean="0"/>
              <a:t>pilota,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 smtClean="0"/>
              <a:t>łatwość atakowania </a:t>
            </a:r>
            <a:r>
              <a:rPr lang="pl-PL" sz="2000" dirty="0"/>
              <a:t>nieznajomych ofiar </a:t>
            </a:r>
            <a:r>
              <a:rPr lang="pl-PL" sz="2000" dirty="0" smtClean="0"/>
              <a:t>(</a:t>
            </a:r>
            <a:r>
              <a:rPr lang="pl-PL" sz="2000" dirty="0" err="1" smtClean="0"/>
              <a:t>Pyżalski</a:t>
            </a:r>
            <a:r>
              <a:rPr lang="pl-PL" sz="2000" dirty="0"/>
              <a:t>, </a:t>
            </a:r>
            <a:r>
              <a:rPr lang="pl-PL" sz="2000" dirty="0" smtClean="0"/>
              <a:t>2010).</a:t>
            </a:r>
          </a:p>
          <a:p>
            <a:pPr marL="0" indent="0"/>
            <a:r>
              <a:rPr lang="pl-PL" sz="2000" dirty="0" smtClean="0"/>
              <a:t>Tymczasem, </a:t>
            </a:r>
            <a:r>
              <a:rPr lang="pl-PL" sz="2000" kern="1200" dirty="0"/>
              <a:t>w przypadku profilaktyki agresji elektronicznej, a jak i innych form agresji, w tym dręczenia szkolnego, </a:t>
            </a:r>
            <a:r>
              <a:rPr lang="pl-PL" sz="2000" b="1" kern="1200" dirty="0"/>
              <a:t>kluczowy jest klimat szkoły i klasy.</a:t>
            </a:r>
            <a:endParaRPr lang="pl-PL" sz="2000" b="1" dirty="0"/>
          </a:p>
          <a:p>
            <a:pPr marL="0" indent="0"/>
            <a:endParaRPr lang="pl-PL" sz="2000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4739435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rojekt niestandardowy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6891E"/>
      </a:accent1>
      <a:accent2>
        <a:srgbClr val="F15B23"/>
      </a:accent2>
      <a:accent3>
        <a:srgbClr val="FFFFFF"/>
      </a:accent3>
      <a:accent4>
        <a:srgbClr val="000000"/>
      </a:accent4>
      <a:accent5>
        <a:srgbClr val="FAC4AB"/>
      </a:accent5>
      <a:accent6>
        <a:srgbClr val="DA521F"/>
      </a:accent6>
      <a:hlink>
        <a:srgbClr val="FFC10E"/>
      </a:hlink>
      <a:folHlink>
        <a:srgbClr val="FFDD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6891E"/>
        </a:accent1>
        <a:accent2>
          <a:srgbClr val="F15B23"/>
        </a:accent2>
        <a:accent3>
          <a:srgbClr val="FFFFFF"/>
        </a:accent3>
        <a:accent4>
          <a:srgbClr val="000000"/>
        </a:accent4>
        <a:accent5>
          <a:srgbClr val="FAC4AB"/>
        </a:accent5>
        <a:accent6>
          <a:srgbClr val="DA521F"/>
        </a:accent6>
        <a:hlink>
          <a:srgbClr val="FFC10E"/>
        </a:hlink>
        <a:folHlink>
          <a:srgbClr val="FFD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niestandardowy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3966</TotalTime>
  <Words>1468</Words>
  <Application>Microsoft Office PowerPoint</Application>
  <PresentationFormat>Niestandardowy</PresentationFormat>
  <Paragraphs>336</Paragraphs>
  <Slides>23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25" baseType="lpstr">
      <vt:lpstr>Projekt niestandardowy</vt:lpstr>
      <vt:lpstr>1_Projekt niestandardowy</vt:lpstr>
      <vt:lpstr>KLIMAT SZKOŁY, KLIMAT KLASY A AGRESJA I PRZEMOC RÓWIEŚNICZA W SZKOLE  dr Dominika Walczak Zespół Badań Nauczycieli Instytut Badań Edukacyjnych  </vt:lpstr>
      <vt:lpstr>INFORMACJE O BADANIU –  METODOLOGIA I REALIZACJA BADANIA</vt:lpstr>
      <vt:lpstr>Badanie główne – cel badania</vt:lpstr>
      <vt:lpstr>Etapy projektu i technika badania</vt:lpstr>
      <vt:lpstr>AGRESJA I PRZEMOC RÓWIEŚNICZA W SZKOŁACH  – SKALA I SPECYFIKA PROBLEMU</vt:lpstr>
      <vt:lpstr>Podstawowe pojęcia</vt:lpstr>
      <vt:lpstr>SKALA DOŚWIADCZANIA AGRESJI PRZEZ POLSKICH UCZNIÓW Odsetek uczniów deklarujących doświadczenie danego zachowania co najmniej raz w ciągu 4. tygodni poprzedzających badanie </vt:lpstr>
      <vt:lpstr> Ocena poziomu DOTKLIWOŚCI DOŚWIADCZONYCH ZACHOWAŃ – odpowiedzi uczniów, którzy doświadczyli danego zachowania w ciągu 4. tygodni poprzedzających badanie (10 zachowań odbieranych przez uczniów jako najbardziej dotkliwe)</vt:lpstr>
      <vt:lpstr>Agresja elektroniczna vs agresja tradycyjna - różnice i podobieństwa </vt:lpstr>
      <vt:lpstr>KLIMAT SZKOŁY,  KLIMAT KLASY </vt:lpstr>
      <vt:lpstr>Analizowane wymiary klimatu szkoły: </vt:lpstr>
      <vt:lpstr>RELACJE MIĘDZY UCZNIAMI Odsetek uczniów zgadzających się (zdecydowanie lub raczej) z podanymi stwierdzeniami dotyczącymi relacji w klasie </vt:lpstr>
      <vt:lpstr>RELACJE UCZNIÓW Z NAUCZYCIELAMI Odsetek uczniów zgadzających się (zdecydowanie lub raczej) z podanymi stwierdzeniami dotyczącymi życzliwości i wsparcia ze strony nauczycieli </vt:lpstr>
      <vt:lpstr>RELACJE UCZNIÓW Z NAUCZYCIELAMI Odsetek uczniów, wobec których nauczyciel zachowywał się w opisany sposób w ciągu 4 tygodni poprzedzających badanie</vt:lpstr>
      <vt:lpstr>ZASADY SZKOLNE I ICH EGZEKWOWANIE</vt:lpstr>
      <vt:lpstr>ZASADY SZKOLNE I ICH EGZEKWOWANIE Odsetek uczniów zgadzających się (zdecydowanie lub raczej) z podanymi stwierdzeniami dotyczącymi zasad w szkole </vt:lpstr>
      <vt:lpstr>ZAANGAŻOWANIE POZALEKCYJNE UCZNIÓW W SZKOLE Odsetek uczniów zgadzających się (zdecydowanie lub raczej) z podanymi stwierdzeniami dotyczącymi działań pozalekcyjnych  </vt:lpstr>
      <vt:lpstr>SAMOPOCZUCIE UCZNIÓW W SZKOLE Odsetek uczniów zgadzających i niezgadzających się z podanymi stwierdzeniami dotyczącymi samopoczucia w szkole </vt:lpstr>
      <vt:lpstr>RELACJE W GRONIE PEDAGOGICZNYM </vt:lpstr>
      <vt:lpstr>RELACJE W GRONIE PEDAGOGICZNYM Odsetek nauczycieli zgadzających i niezgadzających się z podanymi stwierdzeniami dotyczącymi relacji z dyrektorem </vt:lpstr>
      <vt:lpstr>Zależności między klimatem szkoły a skalą agresji i przemocy szkolnej </vt:lpstr>
      <vt:lpstr>Bibliografia</vt:lpstr>
      <vt:lpstr>Dziękuję za uwagę!  Kontakt: d.walczak@ibe.edu.pl </vt:lpstr>
    </vt:vector>
  </TitlesOfParts>
  <Company>Hel południowy :)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pecio</dc:creator>
  <cp:lastModifiedBy>Krasuska Małgorzata</cp:lastModifiedBy>
  <cp:revision>329</cp:revision>
  <dcterms:created xsi:type="dcterms:W3CDTF">2010-09-09T12:52:25Z</dcterms:created>
  <dcterms:modified xsi:type="dcterms:W3CDTF">2015-09-30T09:32:34Z</dcterms:modified>
</cp:coreProperties>
</file>